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1437" r:id="rId2"/>
    <p:sldId id="358" r:id="rId3"/>
    <p:sldId id="1441" r:id="rId4"/>
    <p:sldId id="1405" r:id="rId5"/>
    <p:sldId id="1435" r:id="rId6"/>
    <p:sldId id="1436" r:id="rId7"/>
    <p:sldId id="1442" r:id="rId8"/>
    <p:sldId id="360" r:id="rId9"/>
    <p:sldId id="361" r:id="rId10"/>
    <p:sldId id="363" r:id="rId11"/>
    <p:sldId id="1445" r:id="rId12"/>
    <p:sldId id="1443" r:id="rId13"/>
    <p:sldId id="364" r:id="rId14"/>
    <p:sldId id="1444" r:id="rId15"/>
    <p:sldId id="365" r:id="rId16"/>
    <p:sldId id="1449" r:id="rId17"/>
    <p:sldId id="1448" r:id="rId18"/>
    <p:sldId id="1450" r:id="rId19"/>
    <p:sldId id="367" r:id="rId20"/>
    <p:sldId id="300" r:id="rId21"/>
  </p:sldIdLst>
  <p:sldSz cx="9144000" cy="5715000" type="screen16x10"/>
  <p:notesSz cx="6797675" cy="9928225"/>
  <p:custDataLst>
    <p:tags r:id="rId24"/>
  </p:custDataLst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342" userDrawn="1">
          <p15:clr>
            <a:srgbClr val="A4A3A4"/>
          </p15:clr>
        </p15:guide>
        <p15:guide id="3" pos="158" userDrawn="1">
          <p15:clr>
            <a:srgbClr val="A4A3A4"/>
          </p15:clr>
        </p15:guide>
        <p15:guide id="4" pos="5465">
          <p15:clr>
            <a:srgbClr val="A4A3A4"/>
          </p15:clr>
        </p15:guide>
        <p15:guide id="5" orient="horz" pos="8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9E"/>
    <a:srgbClr val="FF0000"/>
    <a:srgbClr val="00549F"/>
    <a:srgbClr val="68727F"/>
    <a:srgbClr val="C5C2C1"/>
    <a:srgbClr val="E5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0321" autoAdjust="0"/>
  </p:normalViewPr>
  <p:slideViewPr>
    <p:cSldViewPr snapToGrid="0">
      <p:cViewPr>
        <p:scale>
          <a:sx n="150" d="100"/>
          <a:sy n="150" d="100"/>
        </p:scale>
        <p:origin x="1476" y="150"/>
      </p:cViewPr>
      <p:guideLst>
        <p:guide orient="horz" pos="1007"/>
        <p:guide orient="horz" pos="3342"/>
        <p:guide pos="158"/>
        <p:guide pos="5465"/>
        <p:guide orient="horz" pos="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4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4194" y="263916"/>
            <a:ext cx="5851979" cy="49813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35271" y="9530632"/>
            <a:ext cx="642300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9C97F9CE-579E-471A-902C-B27A196822AA}" type="datetime1">
              <a:rPr lang="de-DE" sz="900" smtClean="0"/>
              <a:t>30.06.2022</a:t>
            </a:fld>
            <a:endParaRPr lang="en-US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4195" y="9530634"/>
            <a:ext cx="4460416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00"/>
            </a:lvl1pPr>
          </a:lstStyle>
          <a:p>
            <a:r>
              <a:rPr lang="en-US" sz="9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15041" y="9530634"/>
            <a:ext cx="356834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EE9A79A6-2547-4C8F-B0ED-316280A1A122}" type="slidenum">
              <a:rPr lang="en-US" sz="900"/>
              <a:pPr algn="l"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3885" y="265796"/>
            <a:ext cx="5852066" cy="49813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34571" y="9529534"/>
            <a:ext cx="642300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4194" y="941334"/>
            <a:ext cx="5851979" cy="3659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5542" tIns="47771" rIns="95542" bIns="47771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4194" y="4777959"/>
            <a:ext cx="5851979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3885" y="9529534"/>
            <a:ext cx="4460416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16037" y="9529534"/>
            <a:ext cx="356834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everybody, and welcome to my talk at ECMFA 22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research assistant at university of Stuttgart</a:t>
            </a:r>
          </a:p>
          <a:p>
            <a:r>
              <a:rPr lang="en-US" dirty="0"/>
              <a:t>Present the joint paper of my co-authors, Daniel Lehner, Manuel Wimmer from JKU Linz, and Andreas Wortmann and me from ISW of the university of Stuttgart.</a:t>
            </a:r>
          </a:p>
          <a:p>
            <a:r>
              <a:rPr lang="en-US" dirty="0"/>
              <a:t>Paper Title</a:t>
            </a:r>
          </a:p>
          <a:p>
            <a:pPr lvl="1"/>
            <a:r>
              <a:rPr lang="en-US" dirty="0"/>
              <a:t>Want to shed light into the modeling capabilities of digital twin platforms. Do they use completely new modeling concepts or are they rather old concepts based on existing modeling standards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50D179-0C32-40B9-8C29-321E8BD7AB3F}" type="datetime1">
              <a:rPr lang="de-DE" smtClean="0"/>
              <a:t>30.06.2022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2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519E"/>
                </a:solidFill>
              </a:rPr>
              <a:t>Function</a:t>
            </a:r>
            <a:r>
              <a:rPr lang="en-US" dirty="0"/>
              <a:t>: reference a function for interaction with the described assets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519E"/>
                </a:solidFill>
              </a:rPr>
              <a:t>PropertyDefinition</a:t>
            </a:r>
            <a:r>
              <a:rPr lang="en-US" dirty="0"/>
              <a:t>: Defines properties, i.e., attributes of the component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99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that all three investigated platforms pursue to describe data structures we now want compare these concepts to existing modeling techniques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To answer RQ2: .. .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06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comparison shows most modeling concepts can also be found in common OOM like UML CD</a:t>
            </a:r>
          </a:p>
          <a:p>
            <a:r>
              <a:rPr lang="en-US" dirty="0" err="1"/>
              <a:t>Vortolang</a:t>
            </a:r>
            <a:r>
              <a:rPr lang="en-US" dirty="0"/>
              <a:t> has only composition, but no associations between function blocks</a:t>
            </a:r>
          </a:p>
          <a:p>
            <a:r>
              <a:rPr lang="en-US" dirty="0"/>
              <a:t>AWS has no composition, just relationships</a:t>
            </a:r>
          </a:p>
          <a:p>
            <a:r>
              <a:rPr lang="en-US" dirty="0"/>
              <a:t>In UML CD Time-series properties only possible via extension</a:t>
            </a:r>
          </a:p>
          <a:p>
            <a:r>
              <a:rPr lang="en-US" dirty="0"/>
              <a:t>In the paper, we performed a detailed comparison of all these concepts and there </a:t>
            </a:r>
            <a:r>
              <a:rPr lang="en-US" dirty="0" err="1"/>
              <a:t>metaclass</a:t>
            </a:r>
            <a:r>
              <a:rPr lang="en-US" dirty="0"/>
              <a:t> attributes.</a:t>
            </a:r>
          </a:p>
          <a:p>
            <a:pPr lvl="1"/>
            <a:r>
              <a:rPr lang="en-US" dirty="0"/>
              <a:t>Many are covered too by UML CD </a:t>
            </a:r>
          </a:p>
          <a:p>
            <a:pPr lvl="1"/>
            <a:r>
              <a:rPr lang="en-US" dirty="0"/>
              <a:t>But some concepts are restricted in the platform metamodels: e.g., cardinality of inheritance.</a:t>
            </a:r>
          </a:p>
          <a:p>
            <a:pPr lvl="1"/>
            <a:r>
              <a:rPr lang="en-US" dirty="0"/>
              <a:t>Types of properties are often limited to common types found in OO like primitive data types, String, Collections, Map etc.</a:t>
            </a:r>
          </a:p>
          <a:p>
            <a:pPr lvl="1"/>
            <a:r>
              <a:rPr lang="en-US" dirty="0"/>
              <a:t>From IoT Background of platforms: Measurement Units for properties</a:t>
            </a:r>
          </a:p>
          <a:p>
            <a:pPr lvl="1"/>
            <a:r>
              <a:rPr lang="en-US" dirty="0"/>
              <a:t>AWS and Azure: Reference to other platform services (</a:t>
            </a:r>
            <a:r>
              <a:rPr lang="en-US" dirty="0" err="1"/>
              <a:t>implementedBy</a:t>
            </a:r>
            <a:r>
              <a:rPr lang="en-US" dirty="0"/>
              <a:t> in AWS Function)</a:t>
            </a:r>
          </a:p>
          <a:p>
            <a:pPr lvl="1"/>
            <a:r>
              <a:rPr lang="en-US" dirty="0"/>
              <a:t>Constraining values is possible via OCL or </a:t>
            </a:r>
            <a:r>
              <a:rPr lang="en-US" dirty="0" err="1"/>
              <a:t>enums</a:t>
            </a:r>
            <a:r>
              <a:rPr lang="en-US" dirty="0"/>
              <a:t>/sets of allowed values</a:t>
            </a:r>
          </a:p>
          <a:p>
            <a:pPr lvl="1"/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3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Discovered: most concepts found in platforms are available in UML CD</a:t>
            </a:r>
          </a:p>
          <a:p>
            <a:r>
              <a:rPr lang="en-US" dirty="0"/>
              <a:t>Therefore: RQ3 </a:t>
            </a:r>
          </a:p>
          <a:p>
            <a:r>
              <a:rPr lang="en-US" dirty="0"/>
              <a:t>With portability, we could model the data structures platform independent in UML and then transform to platform-specific models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38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CD as a pivot</a:t>
            </a:r>
          </a:p>
          <a:p>
            <a:r>
              <a:rPr lang="en-US" dirty="0"/>
              <a:t>From there we add a UML profile to the UML CD metamodel with</a:t>
            </a:r>
          </a:p>
          <a:p>
            <a:pPr lvl="1"/>
            <a:r>
              <a:rPr lang="en-US" dirty="0"/>
              <a:t>Stereotypes for the platform </a:t>
            </a:r>
            <a:r>
              <a:rPr lang="en-US" dirty="0" err="1"/>
              <a:t>specificas</a:t>
            </a:r>
            <a:r>
              <a:rPr lang="en-US" dirty="0"/>
              <a:t> and assign them to the corresponding </a:t>
            </a:r>
            <a:r>
              <a:rPr lang="en-US" dirty="0" err="1"/>
              <a:t>metaclasses</a:t>
            </a:r>
            <a:endParaRPr lang="en-US" dirty="0"/>
          </a:p>
          <a:p>
            <a:r>
              <a:rPr lang="en-US" dirty="0"/>
              <a:t>Transform between platforms </a:t>
            </a:r>
          </a:p>
          <a:p>
            <a:pPr lvl="1"/>
            <a:r>
              <a:rPr lang="en-US" dirty="0"/>
              <a:t>realized with ATL on </a:t>
            </a:r>
            <a:r>
              <a:rPr lang="en-US" dirty="0" err="1"/>
              <a:t>Ecore</a:t>
            </a:r>
            <a:r>
              <a:rPr lang="en-US" dirty="0"/>
              <a:t> metamodels</a:t>
            </a:r>
          </a:p>
          <a:p>
            <a:pPr lvl="1"/>
            <a:r>
              <a:rPr lang="en-US" dirty="0"/>
              <a:t>Platform-specific translation into concrete platform models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7B8B8D-0B39-4AB2-8E95-134A5C4A79DA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25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Let’s take a look at a concrete profile of DTUML for properties</a:t>
            </a:r>
          </a:p>
          <a:p>
            <a:pPr>
              <a:buClr>
                <a:srgbClr val="00519E"/>
              </a:buClr>
            </a:pPr>
            <a:r>
              <a:rPr lang="en-US" dirty="0"/>
              <a:t>All elements are extended with</a:t>
            </a:r>
          </a:p>
          <a:p>
            <a:pPr lvl="1">
              <a:buClr>
                <a:srgbClr val="00519E"/>
              </a:buClr>
            </a:pPr>
            <a:r>
              <a:rPr lang="en-US" dirty="0" err="1"/>
              <a:t>displayName</a:t>
            </a:r>
            <a:r>
              <a:rPr lang="en-US" dirty="0"/>
              <a:t> (DTDL)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identifier (DTDL)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description (DTDL, </a:t>
            </a:r>
            <a:r>
              <a:rPr lang="en-US" dirty="0" err="1"/>
              <a:t>Vortolang</a:t>
            </a:r>
            <a:r>
              <a:rPr lang="en-US" dirty="0"/>
              <a:t>)</a:t>
            </a:r>
          </a:p>
          <a:p>
            <a:pPr lvl="0">
              <a:buClr>
                <a:srgbClr val="00519E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47B8B8D-0B39-4AB2-8E95-134A5C4A79DA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45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take a look at a concrete class diagram annotated with stereotypes of our profile DTUML</a:t>
            </a:r>
          </a:p>
          <a:p>
            <a:r>
              <a:rPr lang="en-US" dirty="0"/>
              <a:t>The CD represents a scenario where: </a:t>
            </a:r>
          </a:p>
          <a:p>
            <a:pPr lvl="1"/>
            <a:r>
              <a:rPr lang="en-US" dirty="0"/>
              <a:t>Robots equipped with controller and attached temperature and CO2 sensor drives around rooms and can give an alert whenever a certain threshold is passed.</a:t>
            </a:r>
          </a:p>
          <a:p>
            <a:pPr lvl="1"/>
            <a:r>
              <a:rPr lang="en-US" dirty="0"/>
              <a:t>Rooms can then activate their ventilation system to improve air quality</a:t>
            </a:r>
          </a:p>
          <a:p>
            <a:pPr lvl="0"/>
            <a:r>
              <a:rPr lang="en-US" dirty="0"/>
              <a:t>Transforming from a DTDL -&gt; DTUML -&gt; TM</a:t>
            </a:r>
          </a:p>
          <a:p>
            <a:pPr lvl="0"/>
            <a:r>
              <a:rPr lang="en-US" dirty="0"/>
              <a:t>But: loose of information that is specific to platforms and not applicable</a:t>
            </a:r>
          </a:p>
          <a:p>
            <a:pPr lvl="1"/>
            <a:r>
              <a:rPr lang="en-US" dirty="0" err="1"/>
              <a:t>isSingleton</a:t>
            </a:r>
            <a:r>
              <a:rPr lang="en-US" dirty="0"/>
              <a:t> not applicable in DTDL</a:t>
            </a:r>
          </a:p>
          <a:p>
            <a:pPr lvl="1"/>
            <a:r>
              <a:rPr lang="en-US" dirty="0"/>
              <a:t>DTDL quantity or </a:t>
            </a:r>
            <a:r>
              <a:rPr lang="en-US" dirty="0" err="1"/>
              <a:t>displayName</a:t>
            </a:r>
            <a:r>
              <a:rPr lang="en-US" dirty="0"/>
              <a:t> are not applicable to TM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4DA02D-6CC9-4D88-AD41-AC4649A151BB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48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 we can answer the question: are these modeling capabilities of the DT platforms just New or just “Old wine in new bottles?”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02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500" b="0" dirty="0"/>
              <a:t>Unfortunately, and as you all might know now: the answer is yes, they are just </a:t>
            </a:r>
            <a:r>
              <a:rPr lang="en-US" sz="500" b="0" dirty="0" err="1"/>
              <a:t>pured</a:t>
            </a:r>
            <a:r>
              <a:rPr lang="en-US" sz="500" b="0" dirty="0"/>
              <a:t> old wine in new bottles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500" b="0" dirty="0"/>
              <a:t>But lets take a look at the answers to our research questions again: </a:t>
            </a:r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00" b="0" dirty="0"/>
              <a:t>RQ1: 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500" b="0" dirty="0"/>
              <a:t>More specific they wrap CD-like data structure description languages into a modern UI and label them as DT DSLs</a:t>
            </a:r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500" b="0" dirty="0"/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00" b="0" dirty="0"/>
              <a:t>Outlook: 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500" b="0" dirty="0"/>
              <a:t>Modeling and Analysis of Real Time Embedded Systems (MARTE)</a:t>
            </a:r>
          </a:p>
          <a:p>
            <a:pPr marL="180975" marR="0" lvl="0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language family including code generation specific to DT platforms</a:t>
            </a:r>
          </a:p>
          <a:p>
            <a:pPr lvl="1"/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A56A0C-F16B-4856-92C4-8B3A8D56B611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2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07A8960-FB55-498F-AB94-758AEBF097CD}" type="datetime1">
              <a:rPr lang="de-DE" smtClean="0"/>
              <a:t>30.06.2022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9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519E"/>
                </a:solidFill>
              </a:rPr>
              <a:t>Let’s start with the motivation of our research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0519E"/>
                </a:solidFill>
              </a:rPr>
              <a:t>Digital Twins (DTs) monitor and optimize cyber-physical systems (CPS)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Developing DTs requires collaboration between software experts and CPS experts</a:t>
            </a:r>
            <a:endParaRPr lang="en-US" dirty="0"/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Modeling languages try to bridge the gap between CPS (domain) experts and software engineering experts</a:t>
            </a:r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Thus, DT platforms provide dedicated modeling languages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We investigated three so called digital twin platforms and their provided modelling capabilities and </a:t>
            </a:r>
            <a:r>
              <a:rPr lang="en-US" dirty="0" err="1"/>
              <a:t>analysed</a:t>
            </a:r>
            <a:r>
              <a:rPr lang="en-US" dirty="0"/>
              <a:t> whether they provide completely new modelling techniques or rather existing and known techniques (old wine) but wrapped into these new shining platforms (new bottles)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Digital Twin Platforms: MS Azure Digital Twins, AWS IoT </a:t>
            </a:r>
            <a:r>
              <a:rPr lang="en-US" dirty="0" err="1"/>
              <a:t>TwinMaker</a:t>
            </a:r>
            <a:r>
              <a:rPr lang="en-US" dirty="0"/>
              <a:t>, Eclipse </a:t>
            </a:r>
            <a:r>
              <a:rPr lang="en-US" dirty="0" err="1"/>
              <a:t>Vorto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03B7A02-0D7F-4199-9470-D2252511B20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3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led us to the following research questions</a:t>
            </a:r>
          </a:p>
          <a:p>
            <a:r>
              <a:rPr lang="en-US" dirty="0"/>
              <a:t>Before we answer these questions let’s first take a look at the platforms that we investigated</a:t>
            </a:r>
          </a:p>
          <a:p>
            <a:pPr lvl="1"/>
            <a:r>
              <a:rPr lang="en-US" dirty="0"/>
              <a:t>For each: we will show their definition of the digital twin, and a example model of their modeling language 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9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Let’s start with the first digital twin platform: MS Azure Digital twin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tx2"/>
              </a:solidFill>
            </a:endParaRP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Querying of data from </a:t>
            </a:r>
            <a:r>
              <a:rPr lang="en-US" dirty="0">
                <a:solidFill>
                  <a:srgbClr val="00519E"/>
                </a:solidFill>
              </a:rPr>
              <a:t>Azure’s cloud and external services </a:t>
            </a:r>
            <a:r>
              <a:rPr lang="en-US" dirty="0">
                <a:solidFill>
                  <a:schemeClr val="tx2"/>
                </a:solidFill>
              </a:rPr>
              <a:t>to perform analysis and computation on received data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8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we introduced the three platforms and their definition of a digital twin we know want to answer RQ1</a:t>
            </a:r>
          </a:p>
          <a:p>
            <a:r>
              <a:rPr lang="en-US" dirty="0"/>
              <a:t>To enable structured comparison of the DT languages provided by platforms we derive the conceptual metamodels </a:t>
            </a:r>
          </a:p>
          <a:p>
            <a:r>
              <a:rPr lang="en-US" dirty="0"/>
              <a:t>We did not take the concrete syntax into account since we aim for a pure conceptual comparison based on metamodels</a:t>
            </a:r>
          </a:p>
          <a:p>
            <a:pPr lvl="1"/>
            <a:r>
              <a:rPr lang="en-US" dirty="0"/>
              <a:t>We already got a glimpse on concrete syntax with the example models before</a:t>
            </a:r>
          </a:p>
          <a:p>
            <a:pPr lvl="0"/>
            <a:r>
              <a:rPr lang="en-US" dirty="0"/>
              <a:t>So: in the following: presentation of simplified metamodels of the languages provided by the platforms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full metamodel with all attributes, cardinalities etc. is depicted in paper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11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0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FunctionBlock</a:t>
            </a:r>
            <a:r>
              <a:rPr lang="en-US" dirty="0"/>
              <a:t>: reusable implementation part that contain events, operations, or properties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51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519E"/>
                </a:solidFill>
              </a:rPr>
              <a:t>Function</a:t>
            </a:r>
            <a:r>
              <a:rPr lang="en-US" dirty="0"/>
              <a:t>: reference a function for interaction with the described assets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>
                <a:solidFill>
                  <a:srgbClr val="00519E"/>
                </a:solidFill>
              </a:rPr>
              <a:t>PropertyDefinition</a:t>
            </a:r>
            <a:r>
              <a:rPr lang="en-US" dirty="0"/>
              <a:t>: Defines properties, i.e., attributes of the component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63C0C3-AAF7-46B6-B6E2-264A5A344CB5}" type="datetime1">
              <a:rPr lang="de-DE" smtClean="0"/>
              <a:t>30.06.2022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2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" y="344529"/>
            <a:ext cx="2136071" cy="431998"/>
          </a:xfrm>
          <a:prstGeom prst="rect">
            <a:avLst/>
          </a:prstGeom>
        </p:spPr>
      </p:pic>
      <p:pic>
        <p:nvPicPr>
          <p:cNvPr id="1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13" y="533846"/>
            <a:ext cx="851775" cy="39737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996042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Institute for Control Engineering of Machine</a:t>
            </a:r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Tools and Manufacturing Units (ISW)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2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5292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8000" y="1597212"/>
            <a:ext cx="2628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A57E3-023C-4BF2-9998-E0546725F482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6926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Zwe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C559D-D8F9-4AF7-A780-CE537B4D2709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Dre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4334-0708-4247-9451-C72370BADDAA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597026"/>
            <a:ext cx="2628000" cy="239148"/>
          </a:xfrm>
        </p:spPr>
        <p:txBody>
          <a:bodyPr lIns="0" tIns="0" rIns="0" bIns="0" anchor="t"/>
          <a:lstStyle>
            <a:lvl1pPr marL="0" indent="0">
              <a:buNone/>
              <a:defRPr lang="de-DE" sz="1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Textmasterformat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48000" y="1597026"/>
            <a:ext cx="2628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25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de-DE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258000" y="1597026"/>
            <a:ext cx="2628000" cy="239148"/>
          </a:xfrm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noProof="0" dirty="0"/>
              <a:t>Textmasterformat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8"/>
          </p:nvPr>
        </p:nvSpPr>
        <p:spPr>
          <a:xfrm>
            <a:off x="604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5725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5">
          <p15:clr>
            <a:srgbClr val="FBAE40"/>
          </p15:clr>
        </p15:guide>
        <p15:guide id="2" orient="horz" pos="11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Zweier 2/3+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5292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98DC-0336-44E2-A900-7E855CC826EB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597026"/>
            <a:ext cx="5292000" cy="239148"/>
          </a:xfrm>
        </p:spPr>
        <p:txBody>
          <a:bodyPr lIns="0" tIns="0" rIns="0" bIns="0" anchor="t"/>
          <a:lstStyle>
            <a:lvl1pPr marL="0" indent="0">
              <a:buNone/>
              <a:defRPr lang="de-DE" sz="1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Textmasterformat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48000" y="1597026"/>
            <a:ext cx="2628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de-DE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8"/>
          </p:nvPr>
        </p:nvSpPr>
        <p:spPr>
          <a:xfrm>
            <a:off x="604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532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5">
          <p15:clr>
            <a:srgbClr val="FBAE40"/>
          </p15:clr>
        </p15:guide>
        <p15:guide id="2" orient="horz" pos="11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2CB-A546-4441-A90B-01CFFDF9A6B0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1" y="1597024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721121" y="3397525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A3CA-F81B-43C5-94E2-616CB5933344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1" y="1597024"/>
            <a:ext cx="1915200" cy="34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6760800" y="1597275"/>
            <a:ext cx="1915200" cy="34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126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37A4-FA65-41B6-912E-32EDC00E0DDC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0" y="1597025"/>
            <a:ext cx="396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rund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7009-79FC-4721-ADC1-932A91865B9D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6058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800912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837189" y="1605824"/>
            <a:ext cx="6838498" cy="108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1837189" y="2800912"/>
            <a:ext cx="6838498" cy="108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1837189" y="3996000"/>
            <a:ext cx="6838498" cy="108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0E359-8283-491F-9707-E79B9B82F205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6984000" y="15970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60000" y="15970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60000" y="33975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984000" y="33975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3855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13" y="533846"/>
            <a:ext cx="851775" cy="39737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itel 13"/>
          <p:cNvSpPr>
            <a:spLocks noGrp="1" noChangeAspect="1"/>
          </p:cNvSpPr>
          <p:nvPr>
            <p:ph type="ctrTitle" hasCustomPrompt="1"/>
          </p:nvPr>
        </p:nvSpPr>
        <p:spPr>
          <a:xfrm>
            <a:off x="4572000" y="341830"/>
            <a:ext cx="4572000" cy="5373170"/>
          </a:xfrm>
          <a:custGeom>
            <a:avLst/>
            <a:gdLst>
              <a:gd name="connsiteX0" fmla="*/ 2989655 w 4572000"/>
              <a:gd name="connsiteY0" fmla="*/ 0 h 5373170"/>
              <a:gd name="connsiteX1" fmla="*/ 4570597 w 4572000"/>
              <a:gd name="connsiteY1" fmla="*/ 451729 h 5373170"/>
              <a:gd name="connsiteX2" fmla="*/ 4572000 w 4572000"/>
              <a:gd name="connsiteY2" fmla="*/ 452714 h 5373170"/>
              <a:gd name="connsiteX3" fmla="*/ 4572000 w 4572000"/>
              <a:gd name="connsiteY3" fmla="*/ 5373170 h 5373170"/>
              <a:gd name="connsiteX4" fmla="*/ 1190328 w 4572000"/>
              <a:gd name="connsiteY4" fmla="*/ 5373170 h 5373170"/>
              <a:gd name="connsiteX5" fmla="*/ 1087958 w 4572000"/>
              <a:gd name="connsiteY5" fmla="*/ 5296619 h 5373170"/>
              <a:gd name="connsiteX6" fmla="*/ 0 w 4572000"/>
              <a:gd name="connsiteY6" fmla="*/ 2989655 h 5373170"/>
              <a:gd name="connsiteX7" fmla="*/ 2989655 w 4572000"/>
              <a:gd name="connsiteY7" fmla="*/ 0 h 537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5373170">
                <a:moveTo>
                  <a:pt x="2989655" y="0"/>
                </a:moveTo>
                <a:cubicBezTo>
                  <a:pt x="3570135" y="0"/>
                  <a:pt x="4111974" y="165435"/>
                  <a:pt x="4570597" y="451729"/>
                </a:cubicBezTo>
                <a:lnTo>
                  <a:pt x="4572000" y="452714"/>
                </a:lnTo>
                <a:lnTo>
                  <a:pt x="4572000" y="5373170"/>
                </a:lnTo>
                <a:lnTo>
                  <a:pt x="1190328" y="5373170"/>
                </a:lnTo>
                <a:lnTo>
                  <a:pt x="1087958" y="5296619"/>
                </a:lnTo>
                <a:cubicBezTo>
                  <a:pt x="423514" y="4748273"/>
                  <a:pt x="0" y="3918422"/>
                  <a:pt x="0" y="2989655"/>
                </a:cubicBezTo>
                <a:cubicBezTo>
                  <a:pt x="0" y="1338514"/>
                  <a:pt x="1338514" y="0"/>
                  <a:pt x="298965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lIns="720000" tIns="1620000" rIns="180000" bIns="0" anchor="t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Einen langen Titel </a:t>
            </a:r>
            <a:br>
              <a:rPr lang="de-DE" dirty="0"/>
            </a:br>
            <a:r>
              <a:rPr lang="de-DE" dirty="0"/>
              <a:t>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0689" y="1597025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00" y="3734125"/>
            <a:ext cx="1355400" cy="1355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997529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Institute for Control Engineering of Machine</a:t>
            </a:r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Tools and Manufacturing Units (ISW)</a:t>
            </a:r>
          </a:p>
        </p:txBody>
      </p:sp>
      <p:pic>
        <p:nvPicPr>
          <p:cNvPr id="12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83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eck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7463-5465-41A1-8997-0FFD9FACF4A6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749687" y="15970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 hasCustomPrompt="1"/>
          </p:nvPr>
        </p:nvSpPr>
        <p:spPr>
          <a:xfrm>
            <a:off x="4719600" y="15970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719600" y="33975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0"/>
          </p:nvPr>
        </p:nvSpPr>
        <p:spPr>
          <a:xfrm>
            <a:off x="6749687" y="33975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16527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quer + 2 Bilder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16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D06EA-3339-4158-AAAE-395BFF9B3C6E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1" y="1597024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721121" y="3397525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6"/>
          </p:nvPr>
        </p:nvSpPr>
        <p:spPr>
          <a:xfrm>
            <a:off x="468000" y="3397525"/>
            <a:ext cx="3960000" cy="16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485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 eck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605823"/>
            <a:ext cx="1440000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897674"/>
            <a:ext cx="1440000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189525"/>
            <a:ext cx="1440000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44F86-791E-4A78-B07C-7DEFE8371D74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14025" y="1605824"/>
            <a:ext cx="6561661" cy="9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2114025" y="2897674"/>
            <a:ext cx="6561661" cy="9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2114025" y="4189525"/>
            <a:ext cx="6561661" cy="9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75244" y="2315783"/>
            <a:ext cx="396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D0B5-7E8B-4462-8F5A-5CB95EBDFF7B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Untertitel durch Klicken bearbeiten</a:t>
            </a:r>
          </a:p>
          <a:p>
            <a:pPr lvl="0"/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735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34848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34848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4715688" y="2315783"/>
            <a:ext cx="396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97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953464" y="3214800"/>
            <a:ext cx="34848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953464" y="3600000"/>
            <a:ext cx="34848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085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000" y="2315783"/>
            <a:ext cx="2628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1192-3266-42D8-A78E-462105955B19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620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73200" y="3214800"/>
            <a:ext cx="22176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73200" y="3600000"/>
            <a:ext cx="22176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258000" y="2315783"/>
            <a:ext cx="2628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5623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63200" y="3214800"/>
            <a:ext cx="22176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63200" y="3600000"/>
            <a:ext cx="22176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048000" y="2315784"/>
            <a:ext cx="2628000" cy="2773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420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3200" y="3214800"/>
            <a:ext cx="22176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3200" y="3600000"/>
            <a:ext cx="22176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536BE-CE7B-486F-9B5B-C4AFF0D06A08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33114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475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475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671454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71454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0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734682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734682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797909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797909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752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17675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email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phone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en-US" noProof="0" dirty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University of Stuttgart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Adresse</a:t>
            </a:r>
            <a:r>
              <a:rPr lang="en-US" noProof="0" dirty="0"/>
              <a:t> </a:t>
            </a:r>
            <a:r>
              <a:rPr lang="en-US" noProof="0" dirty="0" err="1"/>
              <a:t>eingeben</a:t>
            </a:r>
            <a:endParaRPr lang="en-US" noProof="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473969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sz="2000" b="1" noProof="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96042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>
                <a:solidFill>
                  <a:schemeClr val="bg1"/>
                </a:solidFill>
              </a:rPr>
              <a:t>Institute for Control Engineering of</a:t>
            </a:r>
            <a:r>
              <a:rPr lang="en-US" sz="900" baseline="0" noProof="0" dirty="0">
                <a:solidFill>
                  <a:schemeClr val="bg1"/>
                </a:solidFill>
              </a:rPr>
              <a:t> </a:t>
            </a:r>
            <a:r>
              <a:rPr lang="en-US" sz="900" noProof="0" dirty="0">
                <a:solidFill>
                  <a:schemeClr val="bg1"/>
                </a:solidFill>
              </a:rPr>
              <a:t>Machine</a:t>
            </a:r>
            <a:endParaRPr lang="en-US" sz="900" baseline="0" noProof="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>
                <a:solidFill>
                  <a:schemeClr val="bg1"/>
                </a:solidFill>
              </a:rPr>
              <a:t>Tools</a:t>
            </a:r>
            <a:r>
              <a:rPr lang="en-US" sz="900" baseline="0" noProof="0" dirty="0">
                <a:solidFill>
                  <a:schemeClr val="bg1"/>
                </a:solidFill>
              </a:rPr>
              <a:t> </a:t>
            </a:r>
            <a:r>
              <a:rPr lang="en-US" sz="900" noProof="0" dirty="0">
                <a:solidFill>
                  <a:schemeClr val="bg1"/>
                </a:solidFill>
              </a:rPr>
              <a:t>and Manufacturing</a:t>
            </a:r>
            <a:r>
              <a:rPr lang="en-US" sz="900" baseline="0" noProof="0" dirty="0">
                <a:solidFill>
                  <a:schemeClr val="bg1"/>
                </a:solidFill>
              </a:rPr>
              <a:t> Units (ISW)</a:t>
            </a:r>
            <a:endParaRPr lang="en-US" sz="900" noProof="0" dirty="0">
              <a:solidFill>
                <a:schemeClr val="bg1"/>
              </a:solidFill>
            </a:endParaRP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177949" y="2463826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7950" y="3888528"/>
            <a:ext cx="5945324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1200" noProof="0" dirty="0">
                <a:solidFill>
                  <a:schemeClr val="bg1"/>
                </a:solidFill>
              </a:rPr>
              <a:t>Institute for Control Engineering</a:t>
            </a:r>
            <a:r>
              <a:rPr lang="en-US" sz="1200" baseline="0" noProof="0" dirty="0">
                <a:solidFill>
                  <a:schemeClr val="bg1"/>
                </a:solidFill>
              </a:rPr>
              <a:t> </a:t>
            </a:r>
            <a:r>
              <a:rPr lang="en-US" sz="1200" noProof="0" dirty="0">
                <a:solidFill>
                  <a:schemeClr val="bg1"/>
                </a:solidFill>
              </a:rPr>
              <a:t>of Machine Tools and Manufacturing Units</a:t>
            </a:r>
            <a:r>
              <a:rPr lang="en-US" sz="1200" baseline="0" noProof="0" dirty="0">
                <a:solidFill>
                  <a:schemeClr val="bg1"/>
                </a:solidFill>
              </a:rPr>
              <a:t> </a:t>
            </a:r>
            <a:r>
              <a:rPr lang="en-US" sz="1200" noProof="0" dirty="0">
                <a:solidFill>
                  <a:schemeClr val="bg1"/>
                </a:solidFill>
              </a:rPr>
              <a:t>(ISW)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7948" y="4094092"/>
            <a:ext cx="3286505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en-US" noProof="0" dirty="0" err="1">
                <a:solidFill>
                  <a:schemeClr val="bg1"/>
                </a:solidFill>
              </a:rPr>
              <a:t>Seidenstrasse</a:t>
            </a:r>
            <a:r>
              <a:rPr lang="en-US" noProof="0" dirty="0">
                <a:solidFill>
                  <a:schemeClr val="bg1"/>
                </a:solidFill>
              </a:rPr>
              <a:t> 36 • 70174</a:t>
            </a:r>
            <a:r>
              <a:rPr lang="en-US" baseline="0" noProof="0" dirty="0">
                <a:solidFill>
                  <a:schemeClr val="bg1"/>
                </a:solidFill>
              </a:rPr>
              <a:t> Stuttgart</a:t>
            </a:r>
            <a:r>
              <a:rPr lang="en-US" noProof="0" dirty="0">
                <a:solidFill>
                  <a:schemeClr val="bg1"/>
                </a:solidFill>
              </a:rPr>
              <a:t> •</a:t>
            </a:r>
            <a:r>
              <a:rPr lang="en-US" baseline="0" noProof="0" dirty="0">
                <a:solidFill>
                  <a:schemeClr val="bg1"/>
                </a:solidFill>
              </a:rPr>
              <a:t> Germany</a:t>
            </a:r>
            <a:endParaRPr lang="en-US" noProof="0" dirty="0">
              <a:solidFill>
                <a:schemeClr val="bg1"/>
              </a:solidFill>
            </a:endParaRP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baseline="0" noProof="0" dirty="0"/>
              <a:t> </a:t>
            </a:r>
            <a:endParaRPr lang="en-US" noProof="0" dirty="0"/>
          </a:p>
        </p:txBody>
      </p:sp>
      <p:pic>
        <p:nvPicPr>
          <p:cNvPr id="19" name="Grafik 1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13" y="533846"/>
            <a:ext cx="851775" cy="397378"/>
          </a:xfrm>
          <a:prstGeom prst="rect">
            <a:avLst/>
          </a:prstGeom>
        </p:spPr>
      </p:pic>
      <p:pic>
        <p:nvPicPr>
          <p:cNvPr id="24" name="Grafik 17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ISW-Bander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" y="344529"/>
            <a:ext cx="2136071" cy="431998"/>
          </a:xfrm>
          <a:prstGeom prst="rect">
            <a:avLst/>
          </a:prstGeom>
        </p:spPr>
      </p:pic>
      <p:pic>
        <p:nvPicPr>
          <p:cNvPr id="20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13" y="533846"/>
            <a:ext cx="851775" cy="397378"/>
          </a:xfrm>
          <a:prstGeom prst="rect">
            <a:avLst/>
          </a:prstGeom>
        </p:spPr>
      </p:pic>
      <p:sp>
        <p:nvSpPr>
          <p:cNvPr id="3" name="Rechteck 2"/>
          <p:cNvSpPr/>
          <p:nvPr userDrawn="1"/>
        </p:nvSpPr>
        <p:spPr>
          <a:xfrm>
            <a:off x="0" y="2020185"/>
            <a:ext cx="9144000" cy="1623237"/>
          </a:xfrm>
          <a:prstGeom prst="rect">
            <a:avLst/>
          </a:prstGeom>
          <a:solidFill>
            <a:srgbClr val="E51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74193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176746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email</a:t>
            </a:r>
            <a:r>
              <a:rPr lang="en-US" noProof="0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phone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/>
              <a:t>University of</a:t>
            </a:r>
            <a:r>
              <a:rPr lang="en-US" baseline="0" noProof="0" dirty="0"/>
              <a:t> Stuttgart</a:t>
            </a:r>
            <a:endParaRPr lang="en-US" noProof="0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Adresse</a:t>
            </a:r>
            <a:r>
              <a:rPr lang="en-US" noProof="0" dirty="0"/>
              <a:t> </a:t>
            </a:r>
            <a:r>
              <a:rPr lang="en-US" noProof="0" dirty="0" err="1"/>
              <a:t>eingeben</a:t>
            </a:r>
            <a:endParaRPr lang="en-US" noProof="0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996042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/>
              <a:t>Institute for Control Engineering of</a:t>
            </a:r>
            <a:r>
              <a:rPr lang="en-US" sz="900" baseline="0" noProof="0" dirty="0"/>
              <a:t> </a:t>
            </a:r>
            <a:r>
              <a:rPr lang="en-US" sz="900" noProof="0" dirty="0"/>
              <a:t>Machine</a:t>
            </a:r>
            <a:endParaRPr lang="en-US" sz="900" baseline="0" noProof="0" dirty="0"/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/>
              <a:t>Tools</a:t>
            </a:r>
            <a:r>
              <a:rPr lang="en-US" sz="900" baseline="0" noProof="0" dirty="0"/>
              <a:t> </a:t>
            </a:r>
            <a:r>
              <a:rPr lang="en-US" sz="900" noProof="0" dirty="0"/>
              <a:t>and Manufacturing</a:t>
            </a:r>
            <a:r>
              <a:rPr lang="en-US" sz="900" baseline="0" noProof="0" dirty="0"/>
              <a:t> Units (ISW)</a:t>
            </a:r>
            <a:endParaRPr lang="en-US" sz="900" noProof="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2177950" y="3888528"/>
            <a:ext cx="5945324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1200" noProof="0" dirty="0">
                <a:solidFill>
                  <a:srgbClr val="68727F"/>
                </a:solidFill>
              </a:rPr>
              <a:t>Institute for Control Engineering</a:t>
            </a:r>
            <a:r>
              <a:rPr lang="en-US" sz="1200" baseline="0" noProof="0" dirty="0">
                <a:solidFill>
                  <a:srgbClr val="68727F"/>
                </a:solidFill>
              </a:rPr>
              <a:t> </a:t>
            </a:r>
            <a:r>
              <a:rPr lang="en-US" sz="1200" noProof="0" dirty="0">
                <a:solidFill>
                  <a:srgbClr val="68727F"/>
                </a:solidFill>
              </a:rPr>
              <a:t>of Machine Tools and Manufacturing Units</a:t>
            </a:r>
            <a:r>
              <a:rPr lang="en-US" sz="1200" baseline="0" noProof="0" dirty="0">
                <a:solidFill>
                  <a:srgbClr val="68727F"/>
                </a:solidFill>
              </a:rPr>
              <a:t> </a:t>
            </a:r>
            <a:r>
              <a:rPr lang="en-US" sz="1200" noProof="0" dirty="0">
                <a:solidFill>
                  <a:srgbClr val="68727F"/>
                </a:solidFill>
              </a:rPr>
              <a:t>(ISW)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177948" y="4094092"/>
            <a:ext cx="3286505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en-US" noProof="0" dirty="0" err="1"/>
              <a:t>Seidenstrasse</a:t>
            </a:r>
            <a:r>
              <a:rPr lang="en-US" noProof="0" dirty="0"/>
              <a:t> 36 • 70174</a:t>
            </a:r>
            <a:r>
              <a:rPr lang="en-US" baseline="0" noProof="0" dirty="0"/>
              <a:t> Stuttgart</a:t>
            </a:r>
            <a:r>
              <a:rPr lang="en-US" noProof="0" dirty="0"/>
              <a:t> • Germany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baseline="0" noProof="0" dirty="0"/>
              <a:t> </a:t>
            </a:r>
            <a:endParaRPr lang="en-US" noProof="0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7949" y="2463826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7A61BDC-7F4C-4405-B4E8-97C97D3E47D5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b="1"/>
              <a:t>Modeling Capabilities of Digital Twin Platforms | Jérôme Pfeiffer | jerome.pfeiffer@isw.uni-stuttgart.de </a:t>
            </a:r>
            <a:endParaRPr lang="de-DE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3604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37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58000" y="5547038"/>
            <a:ext cx="1728000" cy="89255"/>
          </a:xfrm>
        </p:spPr>
        <p:txBody>
          <a:bodyPr/>
          <a:lstStyle>
            <a:lvl1pPr>
              <a:defRPr sz="580"/>
            </a:lvl1pPr>
          </a:lstStyle>
          <a:p>
            <a:fld id="{04C8ADF7-1575-48E8-AC5F-C0EB17CC5CD2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900000"/>
            <a:ext cx="4956195" cy="222597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410148" y="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5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6DE7-B917-4730-BE61-778D31CC0997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" y="716400"/>
            <a:ext cx="6789011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15688" y="1597025"/>
            <a:ext cx="3960000" cy="2645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4715688" y="4414838"/>
            <a:ext cx="1139352" cy="674687"/>
          </a:xfrm>
          <a:noFill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313" y="396000"/>
            <a:ext cx="6788698" cy="278290"/>
          </a:xfrm>
        </p:spPr>
        <p:txBody>
          <a:bodyPr/>
          <a:lstStyle/>
          <a:p>
            <a:r>
              <a:rPr lang="de-DE" dirty="0"/>
              <a:t>Projektakronym – Projekttitel durch Klicken bearbeiten</a:t>
            </a:r>
          </a:p>
        </p:txBody>
      </p:sp>
      <p:sp>
        <p:nvSpPr>
          <p:cNvPr id="9" name="Bildplatzhalter 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724775" y="391479"/>
            <a:ext cx="950913" cy="60114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Logo einfügen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6062357" y="4414838"/>
            <a:ext cx="1139352" cy="674687"/>
          </a:xfrm>
          <a:noFill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7409027" y="4414838"/>
            <a:ext cx="1266661" cy="674687"/>
          </a:xfrm>
          <a:noFill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Partnerlogo</a:t>
            </a:r>
          </a:p>
        </p:txBody>
      </p:sp>
    </p:spTree>
    <p:extLst>
      <p:ext uri="{BB962C8B-B14F-4D97-AF65-F5344CB8AC3E}">
        <p14:creationId xmlns:p14="http://schemas.microsoft.com/office/powerpoint/2010/main" val="1441205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799E-6305-45A0-A703-B55392C1E198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2628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8000" y="1597212"/>
            <a:ext cx="2628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D669E-0AFA-48DA-BD36-04FC59E2D338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3258000" y="1596900"/>
            <a:ext cx="2628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3073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85" y="5485092"/>
            <a:ext cx="218303" cy="101845"/>
          </a:xfrm>
          <a:prstGeom prst="rect">
            <a:avLst/>
          </a:prstGeom>
        </p:spPr>
      </p:pic>
      <p:pic>
        <p:nvPicPr>
          <p:cNvPr id="13" name="Grafik 1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82" y="5288122"/>
            <a:ext cx="1192687" cy="31496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8400"/>
            <a:ext cx="8207375" cy="3492500"/>
          </a:xfrm>
          <a:prstGeom prst="rect">
            <a:avLst/>
          </a:prstGeom>
        </p:spPr>
        <p:txBody>
          <a:bodyPr vert="horz" lIns="0" tIns="0" rIns="0" bIns="0" spcCol="288000" rtlCol="0">
            <a:no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9619" y="5547037"/>
            <a:ext cx="3600000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80" smtClean="0"/>
            </a:lvl1pPr>
          </a:lstStyle>
          <a:p>
            <a:fld id="{0F4D3203-7A68-4E52-89E3-EFAF4D558FC1}" type="datetime4">
              <a:rPr lang="en-US" noProof="0" smtClean="0"/>
              <a:t>June 30, 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379747"/>
            <a:ext cx="5161442" cy="1077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b="1" noProof="0"/>
              <a:t>Modeling Capabilities of Digital Twin Platforms | Jérôme Pfeiffer | jerome.pfeiffer@isw.uni-stuttgart.de </a:t>
            </a:r>
            <a:endParaRPr lang="en-US" b="1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313" y="5212456"/>
            <a:ext cx="2232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468313" y="5547037"/>
            <a:ext cx="1257706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0" b="0" noProof="0" dirty="0"/>
              <a:t>©</a:t>
            </a:r>
            <a:r>
              <a:rPr lang="en-US" sz="580" b="0" baseline="0" noProof="0" dirty="0"/>
              <a:t> ISW University of Stuttgart</a:t>
            </a:r>
            <a:endParaRPr lang="en-US" sz="580" b="0" noProof="0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68313" y="5153247"/>
            <a:ext cx="8207375" cy="0"/>
          </a:xfrm>
          <a:prstGeom prst="line">
            <a:avLst/>
          </a:prstGeom>
          <a:ln w="9525">
            <a:solidFill>
              <a:srgbClr val="E51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62" r:id="rId3"/>
    <p:sldLayoutId id="2147483663" r:id="rId4"/>
    <p:sldLayoutId id="2147483676" r:id="rId5"/>
    <p:sldLayoutId id="2147483680" r:id="rId6"/>
    <p:sldLayoutId id="2147483689" r:id="rId7"/>
    <p:sldLayoutId id="2147483664" r:id="rId8"/>
    <p:sldLayoutId id="2147483692" r:id="rId9"/>
    <p:sldLayoutId id="2147483703" r:id="rId10"/>
    <p:sldLayoutId id="2147483665" r:id="rId11"/>
    <p:sldLayoutId id="2147483693" r:id="rId12"/>
    <p:sldLayoutId id="2147483704" r:id="rId13"/>
    <p:sldLayoutId id="2147483677" r:id="rId14"/>
    <p:sldLayoutId id="2147483696" r:id="rId15"/>
    <p:sldLayoutId id="2147483678" r:id="rId16"/>
    <p:sldLayoutId id="2147483679" r:id="rId17"/>
    <p:sldLayoutId id="2147483684" r:id="rId18"/>
    <p:sldLayoutId id="2147483690" r:id="rId19"/>
    <p:sldLayoutId id="2147483695" r:id="rId20"/>
    <p:sldLayoutId id="2147483697" r:id="rId21"/>
    <p:sldLayoutId id="2147483685" r:id="rId22"/>
    <p:sldLayoutId id="2147483694" r:id="rId23"/>
    <p:sldLayoutId id="2147483681" r:id="rId24"/>
    <p:sldLayoutId id="2147483683" r:id="rId25"/>
    <p:sldLayoutId id="2147483687" r:id="rId26"/>
    <p:sldLayoutId id="2147483686" r:id="rId27"/>
    <p:sldLayoutId id="2147483701" r:id="rId28"/>
    <p:sldLayoutId id="2147483702" r:id="rId2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  <p15:guide id="5" orient="horz" pos="426" userDrawn="1">
          <p15:clr>
            <a:srgbClr val="F26B43"/>
          </p15:clr>
        </p15:guide>
        <p15:guide id="6" orient="horz" pos="2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iot-twinmaker/latest/guide/what-is-twinmaker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zure.microsoft.com/en-us/services/digital-twi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eclipse.org/vorto/" TargetMode="External"/><Relationship Id="rId4" Type="http://schemas.openxmlformats.org/officeDocument/2006/relationships/hyperlink" Target="https://github.com/eclipse/vorto/blob/master/docs/tutorials/create_webapp_dashboard.m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aws.amazon.com/iot-twinmaker/latest/guide/twinmaker-component-types-examples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Outdoorobjekt, Wabe enthält.&#10;&#10;Automatisch generierte Beschreibung">
            <a:extLst>
              <a:ext uri="{FF2B5EF4-FFF2-40B4-BE49-F238E27FC236}">
                <a16:creationId xmlns:a16="http://schemas.microsoft.com/office/drawing/2014/main" id="{44BCE976-BE53-AA6B-239B-7D79798D08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4661" b="14661"/>
          <a:stretch>
            <a:fillRect/>
          </a:stretch>
        </p:blipFill>
        <p:spPr/>
      </p:pic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296103" y="721534"/>
            <a:ext cx="4602866" cy="4602866"/>
          </a:xfrm>
        </p:spPr>
        <p:txBody>
          <a:bodyPr/>
          <a:lstStyle/>
          <a:p>
            <a:r>
              <a:rPr lang="en-US" sz="2000" dirty="0"/>
              <a:t>Modeling Capabilities of Digital Twin Platforms – Old Wine in New Bottles?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236372" y="3911083"/>
            <a:ext cx="1662597" cy="1662597"/>
          </a:xfrm>
        </p:spPr>
        <p:txBody>
          <a:bodyPr/>
          <a:lstStyle/>
          <a:p>
            <a:r>
              <a:rPr lang="en-US" dirty="0"/>
              <a:t>Jérôme Pfeiffer</a:t>
            </a:r>
            <a:r>
              <a:rPr lang="en-US" baseline="30000" dirty="0"/>
              <a:t>1</a:t>
            </a:r>
            <a:r>
              <a:rPr lang="en-US" dirty="0"/>
              <a:t>,</a:t>
            </a:r>
          </a:p>
          <a:p>
            <a:r>
              <a:rPr lang="en-US" dirty="0"/>
              <a:t>Daniel Lehner</a:t>
            </a:r>
            <a:r>
              <a:rPr lang="en-US" baseline="30000" dirty="0"/>
              <a:t>2</a:t>
            </a:r>
            <a:r>
              <a:rPr lang="en-US" dirty="0"/>
              <a:t>,</a:t>
            </a:r>
          </a:p>
          <a:p>
            <a:r>
              <a:rPr lang="en-US" dirty="0"/>
              <a:t>Andreas Wortmann</a:t>
            </a:r>
            <a:r>
              <a:rPr lang="en-US" baseline="30000" dirty="0"/>
              <a:t>1</a:t>
            </a:r>
            <a:r>
              <a:rPr lang="en-US" dirty="0"/>
              <a:t>, </a:t>
            </a:r>
          </a:p>
          <a:p>
            <a:r>
              <a:rPr lang="en-US" dirty="0"/>
              <a:t>Manuel Wimmer</a:t>
            </a:r>
            <a:r>
              <a:rPr lang="en-US" baseline="30000" dirty="0"/>
              <a:t>2</a:t>
            </a:r>
          </a:p>
        </p:txBody>
      </p:sp>
      <p:sp>
        <p:nvSpPr>
          <p:cNvPr id="14" name="Untertitel 3">
            <a:extLst>
              <a:ext uri="{FF2B5EF4-FFF2-40B4-BE49-F238E27FC236}">
                <a16:creationId xmlns:a16="http://schemas.microsoft.com/office/drawing/2014/main" id="{D2979C4B-F156-40A3-ACBA-B24634B2D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7192" y="3617880"/>
            <a:ext cx="3240688" cy="428400"/>
          </a:xfrm>
        </p:spPr>
        <p:txBody>
          <a:bodyPr/>
          <a:lstStyle/>
          <a:p>
            <a:r>
              <a:rPr lang="en-US" dirty="0"/>
              <a:t>ECMFA@STAF ‘22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A617345-FC6C-9B6D-E0A6-E3194764597C}"/>
              </a:ext>
            </a:extLst>
          </p:cNvPr>
          <p:cNvSpPr txBox="1"/>
          <p:nvPr/>
        </p:nvSpPr>
        <p:spPr>
          <a:xfrm>
            <a:off x="84736" y="5272201"/>
            <a:ext cx="6725639" cy="409904"/>
          </a:xfrm>
          <a:prstGeom prst="rect">
            <a:avLst/>
          </a:prstGeom>
        </p:spPr>
        <p:txBody>
          <a:bodyPr vert="horz" wrap="square" lIns="0" tIns="0" rIns="0" bIns="0" spcCol="288000" rtlCol="0" anchor="ctr">
            <a:noAutofit/>
          </a:bodyPr>
          <a:lstStyle/>
          <a:p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1 </a:t>
            </a:r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Institute for Control Engineering of Machine Tools and Manufacturing Units, University of Stuttgart, Germany</a:t>
            </a:r>
          </a:p>
          <a:p>
            <a:r>
              <a:rPr lang="en-US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2 </a:t>
            </a:r>
            <a:r>
              <a:rPr lang="en-US" sz="105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CDL-MINT, Institute for Business Informatics - Software Engineering, Johannes Kepler University Linz, Austria</a:t>
            </a:r>
            <a:endParaRPr lang="en-US" sz="1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5503CED-9756-AA57-445A-AC05A448C66C}"/>
              </a:ext>
            </a:extLst>
          </p:cNvPr>
          <p:cNvSpPr txBox="1"/>
          <p:nvPr/>
        </p:nvSpPr>
        <p:spPr>
          <a:xfrm>
            <a:off x="7236372" y="5571360"/>
            <a:ext cx="1932660" cy="143640"/>
          </a:xfrm>
          <a:prstGeom prst="rect">
            <a:avLst/>
          </a:prstGeom>
        </p:spPr>
        <p:txBody>
          <a:bodyPr vert="horz" wrap="square" lIns="0" tIns="0" rIns="0" bIns="0" spcCol="288000" rtlCol="0">
            <a:noAutofit/>
          </a:bodyPr>
          <a:lstStyle/>
          <a:p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Photo by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Kelsen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Fernandes on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Unsplash</a:t>
            </a:r>
            <a:endParaRPr lang="en-US" sz="7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53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F958-1C90-4C86-834E-9BA4FF7595DB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Uncovering the metamodel of AWS IoT </a:t>
            </a:r>
            <a:r>
              <a:rPr lang="en-US" dirty="0" err="1"/>
              <a:t>TwinMaker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What are the conceptual metamodels used by existing DT platforms?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0B44825-8E80-E445-2F48-A718DB7A33FD}"/>
              </a:ext>
            </a:extLst>
          </p:cNvPr>
          <p:cNvGrpSpPr/>
          <p:nvPr/>
        </p:nvGrpSpPr>
        <p:grpSpPr>
          <a:xfrm>
            <a:off x="5306685" y="1852586"/>
            <a:ext cx="1495195" cy="672386"/>
            <a:chOff x="5306685" y="1852586"/>
            <a:chExt cx="1495195" cy="672386"/>
          </a:xfrm>
        </p:grpSpPr>
        <p:sp>
          <p:nvSpPr>
            <p:cNvPr id="48" name="Google Shape;530;g10f8d9d020d_0_26">
              <a:extLst>
                <a:ext uri="{FF2B5EF4-FFF2-40B4-BE49-F238E27FC236}">
                  <a16:creationId xmlns:a16="http://schemas.microsoft.com/office/drawing/2014/main" id="{17575AC6-E5E7-2759-49E8-C03A99FFEE6F}"/>
                </a:ext>
              </a:extLst>
            </p:cNvPr>
            <p:cNvSpPr/>
            <p:nvPr/>
          </p:nvSpPr>
          <p:spPr>
            <a:xfrm>
              <a:off x="5540974" y="2252789"/>
              <a:ext cx="1260906" cy="2721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ComponentType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" name="Google Shape;532;g10f8d9d020d_0_26">
              <a:extLst>
                <a:ext uri="{FF2B5EF4-FFF2-40B4-BE49-F238E27FC236}">
                  <a16:creationId xmlns:a16="http://schemas.microsoft.com/office/drawing/2014/main" id="{703699B8-4F65-0F88-95F6-E4C53FDF4E0F}"/>
                </a:ext>
              </a:extLst>
            </p:cNvPr>
            <p:cNvCxnSpPr>
              <a:cxnSpLocks/>
              <a:stCxn id="48" idx="1"/>
              <a:endCxn id="48" idx="0"/>
            </p:cNvCxnSpPr>
            <p:nvPr/>
          </p:nvCxnSpPr>
          <p:spPr>
            <a:xfrm rot="10800000" flipH="1">
              <a:off x="5540973" y="2252789"/>
              <a:ext cx="630453" cy="136092"/>
            </a:xfrm>
            <a:prstGeom prst="bentConnector4">
              <a:avLst>
                <a:gd name="adj1" fmla="val -40289"/>
                <a:gd name="adj2" fmla="val 26797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59" name="Google Shape;542;g10f8d9d020d_0_26">
              <a:extLst>
                <a:ext uri="{FF2B5EF4-FFF2-40B4-BE49-F238E27FC236}">
                  <a16:creationId xmlns:a16="http://schemas.microsoft.com/office/drawing/2014/main" id="{B46AE992-4812-C031-CB94-E20FB85C5429}"/>
                </a:ext>
              </a:extLst>
            </p:cNvPr>
            <p:cNvSpPr txBox="1"/>
            <p:nvPr/>
          </p:nvSpPr>
          <p:spPr>
            <a:xfrm>
              <a:off x="5306685" y="1852586"/>
              <a:ext cx="897645" cy="255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latin typeface="Arial"/>
                  <a:ea typeface="Arial"/>
                  <a:cs typeface="Arial"/>
                  <a:sym typeface="Arial"/>
                </a:rPr>
                <a:t>[0..10]</a:t>
              </a:r>
              <a:br>
                <a:rPr lang="en-US" sz="1050" dirty="0"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050" dirty="0" err="1">
                  <a:latin typeface="Arial"/>
                  <a:ea typeface="Arial"/>
                  <a:cs typeface="Arial"/>
                  <a:sym typeface="Arial"/>
                </a:rPr>
                <a:t>extendsFrom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9323E85-124E-0CDA-9809-EBBD0BF1F9F9}"/>
              </a:ext>
            </a:extLst>
          </p:cNvPr>
          <p:cNvGrpSpPr/>
          <p:nvPr/>
        </p:nvGrpSpPr>
        <p:grpSpPr>
          <a:xfrm>
            <a:off x="6809733" y="2253737"/>
            <a:ext cx="1527562" cy="271755"/>
            <a:chOff x="6809733" y="2253737"/>
            <a:chExt cx="1527562" cy="271755"/>
          </a:xfrm>
        </p:grpSpPr>
        <p:sp>
          <p:nvSpPr>
            <p:cNvPr id="57" name="Google Shape;538;g10f8d9d020d_0_26">
              <a:extLst>
                <a:ext uri="{FF2B5EF4-FFF2-40B4-BE49-F238E27FC236}">
                  <a16:creationId xmlns:a16="http://schemas.microsoft.com/office/drawing/2014/main" id="{51C05741-56CE-5EC6-40E6-A19A5DC8FBFD}"/>
                </a:ext>
              </a:extLst>
            </p:cNvPr>
            <p:cNvSpPr/>
            <p:nvPr/>
          </p:nvSpPr>
          <p:spPr>
            <a:xfrm>
              <a:off x="7248704" y="2253737"/>
              <a:ext cx="1088591" cy="27175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Function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58;g10f8d9d020d_0_26">
              <a:extLst>
                <a:ext uri="{FF2B5EF4-FFF2-40B4-BE49-F238E27FC236}">
                  <a16:creationId xmlns:a16="http://schemas.microsoft.com/office/drawing/2014/main" id="{4535CB77-7803-9344-1AE9-9E1D153E0519}"/>
                </a:ext>
              </a:extLst>
            </p:cNvPr>
            <p:cNvSpPr txBox="1"/>
            <p:nvPr/>
          </p:nvSpPr>
          <p:spPr>
            <a:xfrm>
              <a:off x="7015174" y="2262309"/>
              <a:ext cx="90111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de-DE"/>
              </a:defPPr>
              <a:lvl1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1050" dirty="0">
                  <a:sym typeface="Arial"/>
                </a:rPr>
                <a:t>*</a:t>
              </a:r>
              <a:endParaRPr sz="1050" dirty="0">
                <a:sym typeface="Arial"/>
              </a:endParaRPr>
            </a:p>
          </p:txBody>
        </p:sp>
        <p:cxnSp>
          <p:nvCxnSpPr>
            <p:cNvPr id="77" name="Google Shape;554;g10f8d9d020d_0_26">
              <a:extLst>
                <a:ext uri="{FF2B5EF4-FFF2-40B4-BE49-F238E27FC236}">
                  <a16:creationId xmlns:a16="http://schemas.microsoft.com/office/drawing/2014/main" id="{21D9B4CC-4A1E-297A-095D-07FBEABB3F95}"/>
                </a:ext>
              </a:extLst>
            </p:cNvPr>
            <p:cNvCxnSpPr>
              <a:cxnSpLocks/>
              <a:stCxn id="121" idx="2"/>
              <a:endCxn id="57" idx="1"/>
            </p:cNvCxnSpPr>
            <p:nvPr/>
          </p:nvCxnSpPr>
          <p:spPr>
            <a:xfrm flipV="1">
              <a:off x="6945299" y="2389615"/>
              <a:ext cx="303405" cy="346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21" name="Raute 120">
              <a:extLst>
                <a:ext uri="{FF2B5EF4-FFF2-40B4-BE49-F238E27FC236}">
                  <a16:creationId xmlns:a16="http://schemas.microsoft.com/office/drawing/2014/main" id="{41FCE17D-4EE6-5BE0-ED0F-56DA1216DAF6}"/>
                </a:ext>
              </a:extLst>
            </p:cNvPr>
            <p:cNvSpPr/>
            <p:nvPr/>
          </p:nvSpPr>
          <p:spPr>
            <a:xfrm rot="16200000" flipH="1">
              <a:off x="6826891" y="2325293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118D3C4-1DE6-3354-6A4D-79A840CB4E74}"/>
              </a:ext>
            </a:extLst>
          </p:cNvPr>
          <p:cNvGrpSpPr/>
          <p:nvPr/>
        </p:nvGrpSpPr>
        <p:grpSpPr>
          <a:xfrm>
            <a:off x="5369919" y="2500181"/>
            <a:ext cx="2967376" cy="1864775"/>
            <a:chOff x="5369919" y="2487719"/>
            <a:chExt cx="2967376" cy="1864775"/>
          </a:xfrm>
        </p:grpSpPr>
        <p:sp>
          <p:nvSpPr>
            <p:cNvPr id="83" name="Google Shape;559;g10f8d9d020d_0_26">
              <a:extLst>
                <a:ext uri="{FF2B5EF4-FFF2-40B4-BE49-F238E27FC236}">
                  <a16:creationId xmlns:a16="http://schemas.microsoft.com/office/drawing/2014/main" id="{B1AB551C-786F-19AE-67CC-043BC142C9A3}"/>
                </a:ext>
              </a:extLst>
            </p:cNvPr>
            <p:cNvSpPr txBox="1"/>
            <p:nvPr/>
          </p:nvSpPr>
          <p:spPr>
            <a:xfrm>
              <a:off x="5369919" y="2589401"/>
              <a:ext cx="560252" cy="157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0..1 target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547;g10f8d9d020d_0_26">
              <a:extLst>
                <a:ext uri="{FF2B5EF4-FFF2-40B4-BE49-F238E27FC236}">
                  <a16:creationId xmlns:a16="http://schemas.microsoft.com/office/drawing/2014/main" id="{18DF8C25-489F-191F-DD7D-3E5E9518BD8E}"/>
                </a:ext>
              </a:extLst>
            </p:cNvPr>
            <p:cNvSpPr/>
            <p:nvPr/>
          </p:nvSpPr>
          <p:spPr>
            <a:xfrm>
              <a:off x="7248704" y="4078943"/>
              <a:ext cx="1088591" cy="27355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Relationship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" name="Google Shape;532;g10f8d9d020d_0_26">
              <a:extLst>
                <a:ext uri="{FF2B5EF4-FFF2-40B4-BE49-F238E27FC236}">
                  <a16:creationId xmlns:a16="http://schemas.microsoft.com/office/drawing/2014/main" id="{6A5E046F-837C-613D-798D-EB41C40C6CB2}"/>
                </a:ext>
              </a:extLst>
            </p:cNvPr>
            <p:cNvCxnSpPr>
              <a:cxnSpLocks/>
              <a:stCxn id="93" idx="1"/>
              <a:endCxn id="48" idx="1"/>
            </p:cNvCxnSpPr>
            <p:nvPr/>
          </p:nvCxnSpPr>
          <p:spPr>
            <a:xfrm rot="10800000">
              <a:off x="5540974" y="2487719"/>
              <a:ext cx="1707730" cy="1728000"/>
            </a:xfrm>
            <a:prstGeom prst="bentConnector3">
              <a:avLst>
                <a:gd name="adj1" fmla="val 11338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99" name="Google Shape;554;g10f8d9d020d_0_26">
              <a:extLst>
                <a:ext uri="{FF2B5EF4-FFF2-40B4-BE49-F238E27FC236}">
                  <a16:creationId xmlns:a16="http://schemas.microsoft.com/office/drawing/2014/main" id="{EB8AD152-7A9D-B5F8-0003-E82FAF1DCCD6}"/>
                </a:ext>
              </a:extLst>
            </p:cNvPr>
            <p:cNvCxnSpPr>
              <a:cxnSpLocks/>
              <a:stCxn id="127" idx="2"/>
              <a:endCxn id="93" idx="0"/>
            </p:cNvCxnSpPr>
            <p:nvPr/>
          </p:nvCxnSpPr>
          <p:spPr>
            <a:xfrm>
              <a:off x="7792999" y="3696228"/>
              <a:ext cx="1" cy="3827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01" name="Google Shape;559;g10f8d9d020d_0_26">
              <a:extLst>
                <a:ext uri="{FF2B5EF4-FFF2-40B4-BE49-F238E27FC236}">
                  <a16:creationId xmlns:a16="http://schemas.microsoft.com/office/drawing/2014/main" id="{5D980C5E-AD37-46EF-3E37-D7C7E1831AD3}"/>
                </a:ext>
              </a:extLst>
            </p:cNvPr>
            <p:cNvSpPr txBox="1"/>
            <p:nvPr/>
          </p:nvSpPr>
          <p:spPr>
            <a:xfrm>
              <a:off x="7925554" y="3863448"/>
              <a:ext cx="372748" cy="9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0..1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Raute 126">
              <a:extLst>
                <a:ext uri="{FF2B5EF4-FFF2-40B4-BE49-F238E27FC236}">
                  <a16:creationId xmlns:a16="http://schemas.microsoft.com/office/drawing/2014/main" id="{C3B7C012-EEDE-9BD4-0F53-285F0AF30CD9}"/>
                </a:ext>
              </a:extLst>
            </p:cNvPr>
            <p:cNvSpPr/>
            <p:nvPr/>
          </p:nvSpPr>
          <p:spPr>
            <a:xfrm flipH="1">
              <a:off x="7742374" y="3560663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8F89E3C-9D41-9B2C-EE65-FAE46A571012}"/>
              </a:ext>
            </a:extLst>
          </p:cNvPr>
          <p:cNvGrpSpPr/>
          <p:nvPr/>
        </p:nvGrpSpPr>
        <p:grpSpPr>
          <a:xfrm>
            <a:off x="6798760" y="2950525"/>
            <a:ext cx="1876927" cy="679751"/>
            <a:chOff x="6798760" y="2950525"/>
            <a:chExt cx="1876927" cy="679751"/>
          </a:xfrm>
        </p:grpSpPr>
        <p:sp>
          <p:nvSpPr>
            <p:cNvPr id="64" name="Google Shape;547;g10f8d9d020d_0_26">
              <a:extLst>
                <a:ext uri="{FF2B5EF4-FFF2-40B4-BE49-F238E27FC236}">
                  <a16:creationId xmlns:a16="http://schemas.microsoft.com/office/drawing/2014/main" id="{0A639F6C-F291-AA40-1F1B-5186515D510C}"/>
                </a:ext>
              </a:extLst>
            </p:cNvPr>
            <p:cNvSpPr/>
            <p:nvPr/>
          </p:nvSpPr>
          <p:spPr>
            <a:xfrm>
              <a:off x="7248704" y="3288908"/>
              <a:ext cx="1088591" cy="27175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DataType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" name="Google Shape;554;g10f8d9d020d_0_26">
              <a:extLst>
                <a:ext uri="{FF2B5EF4-FFF2-40B4-BE49-F238E27FC236}">
                  <a16:creationId xmlns:a16="http://schemas.microsoft.com/office/drawing/2014/main" id="{E746ADFF-097A-ADDC-E847-3D2BB8BBCCC6}"/>
                </a:ext>
              </a:extLst>
            </p:cNvPr>
            <p:cNvCxnSpPr>
              <a:cxnSpLocks/>
              <a:stCxn id="159" idx="2"/>
              <a:endCxn id="64" idx="1"/>
            </p:cNvCxnSpPr>
            <p:nvPr/>
          </p:nvCxnSpPr>
          <p:spPr>
            <a:xfrm>
              <a:off x="6934326" y="3421394"/>
              <a:ext cx="314378" cy="339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1" name="Google Shape;559;g10f8d9d020d_0_26">
              <a:extLst>
                <a:ext uri="{FF2B5EF4-FFF2-40B4-BE49-F238E27FC236}">
                  <a16:creationId xmlns:a16="http://schemas.microsoft.com/office/drawing/2014/main" id="{87D1DE1A-91FC-D6A3-0E47-C68940967AED}"/>
                </a:ext>
              </a:extLst>
            </p:cNvPr>
            <p:cNvSpPr txBox="1"/>
            <p:nvPr/>
          </p:nvSpPr>
          <p:spPr>
            <a:xfrm>
              <a:off x="7031768" y="3258493"/>
              <a:ext cx="110337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559;g10f8d9d020d_0_26">
              <a:extLst>
                <a:ext uri="{FF2B5EF4-FFF2-40B4-BE49-F238E27FC236}">
                  <a16:creationId xmlns:a16="http://schemas.microsoft.com/office/drawing/2014/main" id="{0387AF8F-6BA8-F184-7EE1-EF89DFCC9A34}"/>
                </a:ext>
              </a:extLst>
            </p:cNvPr>
            <p:cNvSpPr txBox="1"/>
            <p:nvPr/>
          </p:nvSpPr>
          <p:spPr>
            <a:xfrm>
              <a:off x="8380233" y="3527101"/>
              <a:ext cx="295454" cy="103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0..1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542;g10f8d9d020d_0_26">
              <a:extLst>
                <a:ext uri="{FF2B5EF4-FFF2-40B4-BE49-F238E27FC236}">
                  <a16:creationId xmlns:a16="http://schemas.microsoft.com/office/drawing/2014/main" id="{25DB52ED-E42D-12EC-59B3-357411C54207}"/>
                </a:ext>
              </a:extLst>
            </p:cNvPr>
            <p:cNvSpPr txBox="1"/>
            <p:nvPr/>
          </p:nvSpPr>
          <p:spPr>
            <a:xfrm>
              <a:off x="8125924" y="2950525"/>
              <a:ext cx="450733" cy="103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de-DE" sz="1050" dirty="0" err="1">
                  <a:latin typeface="Arial"/>
                  <a:ea typeface="Arial"/>
                  <a:cs typeface="Arial"/>
                  <a:sym typeface="Arial"/>
                </a:rPr>
                <a:t>nestedType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" name="Google Shape;532;g10f8d9d020d_0_26">
              <a:extLst>
                <a:ext uri="{FF2B5EF4-FFF2-40B4-BE49-F238E27FC236}">
                  <a16:creationId xmlns:a16="http://schemas.microsoft.com/office/drawing/2014/main" id="{7D8EB402-FF2A-19F0-CEEA-C707DC8E7B16}"/>
                </a:ext>
              </a:extLst>
            </p:cNvPr>
            <p:cNvCxnSpPr>
              <a:cxnSpLocks/>
              <a:stCxn id="64" idx="0"/>
              <a:endCxn id="64" idx="3"/>
            </p:cNvCxnSpPr>
            <p:nvPr/>
          </p:nvCxnSpPr>
          <p:spPr>
            <a:xfrm rot="16200000" flipH="1">
              <a:off x="7997208" y="3084700"/>
              <a:ext cx="135878" cy="544295"/>
            </a:xfrm>
            <a:prstGeom prst="bentConnector4">
              <a:avLst>
                <a:gd name="adj1" fmla="val -126178"/>
                <a:gd name="adj2" fmla="val 141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" name="Raute 158">
              <a:extLst>
                <a:ext uri="{FF2B5EF4-FFF2-40B4-BE49-F238E27FC236}">
                  <a16:creationId xmlns:a16="http://schemas.microsoft.com/office/drawing/2014/main" id="{3B681A55-50CB-73CA-7D81-EEE1E2612CB9}"/>
                </a:ext>
              </a:extLst>
            </p:cNvPr>
            <p:cNvSpPr/>
            <p:nvPr/>
          </p:nvSpPr>
          <p:spPr>
            <a:xfrm rot="16200000" flipH="1">
              <a:off x="6815918" y="3353611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51EF8EA-29E8-4EF1-8B78-36207E65F2A8}"/>
              </a:ext>
            </a:extLst>
          </p:cNvPr>
          <p:cNvGrpSpPr/>
          <p:nvPr/>
        </p:nvGrpSpPr>
        <p:grpSpPr>
          <a:xfrm>
            <a:off x="5521922" y="2525493"/>
            <a:ext cx="2308881" cy="1141907"/>
            <a:chOff x="5521922" y="2525493"/>
            <a:chExt cx="2308881" cy="1141907"/>
          </a:xfrm>
        </p:grpSpPr>
        <p:sp>
          <p:nvSpPr>
            <p:cNvPr id="45" name="Google Shape;522;g10f8d9d020d_0_26">
              <a:extLst>
                <a:ext uri="{FF2B5EF4-FFF2-40B4-BE49-F238E27FC236}">
                  <a16:creationId xmlns:a16="http://schemas.microsoft.com/office/drawing/2014/main" id="{E0D18794-37E1-46AE-82E5-EF7447715DAA}"/>
                </a:ext>
              </a:extLst>
            </p:cNvPr>
            <p:cNvSpPr/>
            <p:nvPr/>
          </p:nvSpPr>
          <p:spPr>
            <a:xfrm>
              <a:off x="5521922" y="2979189"/>
              <a:ext cx="1260907" cy="68821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Property</a:t>
              </a:r>
              <a:br>
                <a:rPr lang="de-DE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de-DE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Definition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57;g10f8d9d020d_0_26">
              <a:extLst>
                <a:ext uri="{FF2B5EF4-FFF2-40B4-BE49-F238E27FC236}">
                  <a16:creationId xmlns:a16="http://schemas.microsoft.com/office/drawing/2014/main" id="{0FBA5842-E05A-B4F0-715C-2E87D42D513D}"/>
                </a:ext>
              </a:extLst>
            </p:cNvPr>
            <p:cNvSpPr txBox="1"/>
            <p:nvPr/>
          </p:nvSpPr>
          <p:spPr>
            <a:xfrm>
              <a:off x="6972922" y="2876460"/>
              <a:ext cx="324518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Google Shape;554;g10f8d9d020d_0_26">
              <a:extLst>
                <a:ext uri="{FF2B5EF4-FFF2-40B4-BE49-F238E27FC236}">
                  <a16:creationId xmlns:a16="http://schemas.microsoft.com/office/drawing/2014/main" id="{3425C838-5E04-A0CB-69A9-3FFD2A72A9A9}"/>
                </a:ext>
              </a:extLst>
            </p:cNvPr>
            <p:cNvCxnSpPr>
              <a:cxnSpLocks/>
              <a:stCxn id="123" idx="2"/>
              <a:endCxn id="45" idx="0"/>
            </p:cNvCxnSpPr>
            <p:nvPr/>
          </p:nvCxnSpPr>
          <p:spPr>
            <a:xfrm flipH="1">
              <a:off x="6152376" y="2670828"/>
              <a:ext cx="1329" cy="30836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81" name="Google Shape;542;g10f8d9d020d_0_26">
              <a:extLst>
                <a:ext uri="{FF2B5EF4-FFF2-40B4-BE49-F238E27FC236}">
                  <a16:creationId xmlns:a16="http://schemas.microsoft.com/office/drawing/2014/main" id="{25CDBD30-B509-F36B-C600-E6449921904D}"/>
                </a:ext>
              </a:extLst>
            </p:cNvPr>
            <p:cNvSpPr txBox="1"/>
            <p:nvPr/>
          </p:nvSpPr>
          <p:spPr>
            <a:xfrm>
              <a:off x="7097001" y="2853742"/>
              <a:ext cx="733802" cy="143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de-DE" sz="1050" dirty="0" err="1">
                  <a:latin typeface="Arial"/>
                  <a:ea typeface="Arial"/>
                  <a:cs typeface="Arial"/>
                  <a:sym typeface="Arial"/>
                </a:rPr>
                <a:t>required</a:t>
              </a:r>
              <a:br>
                <a:rPr lang="de-DE" sz="1050" dirty="0">
                  <a:latin typeface="Arial"/>
                  <a:ea typeface="Arial"/>
                  <a:cs typeface="Arial"/>
                  <a:sym typeface="Arial"/>
                </a:rPr>
              </a:br>
              <a:r>
                <a:rPr lang="de-DE" sz="1050" dirty="0">
                  <a:latin typeface="Arial"/>
                  <a:ea typeface="Arial"/>
                  <a:cs typeface="Arial"/>
                  <a:sym typeface="Arial"/>
                </a:rPr>
                <a:t>Properties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" name="Google Shape;532;g10f8d9d020d_0_26">
              <a:extLst>
                <a:ext uri="{FF2B5EF4-FFF2-40B4-BE49-F238E27FC236}">
                  <a16:creationId xmlns:a16="http://schemas.microsoft.com/office/drawing/2014/main" id="{076E31CB-8745-7DA9-3B8A-B6D85096EEAF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rot="5400000">
              <a:off x="7029035" y="2279287"/>
              <a:ext cx="517760" cy="1010171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F86F58B5-3BEA-3471-AAAC-49C323A89B7E}"/>
                </a:ext>
              </a:extLst>
            </p:cNvPr>
            <p:cNvSpPr/>
            <p:nvPr/>
          </p:nvSpPr>
          <p:spPr>
            <a:xfrm flipH="1">
              <a:off x="6103080" y="2535263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Google Shape;558;g10f8d9d020d_0_26">
              <a:extLst>
                <a:ext uri="{FF2B5EF4-FFF2-40B4-BE49-F238E27FC236}">
                  <a16:creationId xmlns:a16="http://schemas.microsoft.com/office/drawing/2014/main" id="{D1F5BE36-7B2C-BF6B-60DA-998819B976D3}"/>
                </a:ext>
              </a:extLst>
            </p:cNvPr>
            <p:cNvSpPr txBox="1"/>
            <p:nvPr/>
          </p:nvSpPr>
          <p:spPr>
            <a:xfrm>
              <a:off x="6278669" y="2731339"/>
              <a:ext cx="90111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de-DE"/>
              </a:defPPr>
              <a:lvl1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1050" dirty="0">
                  <a:sym typeface="Arial"/>
                </a:rPr>
                <a:t>*</a:t>
              </a:r>
              <a:endParaRPr sz="1050" dirty="0">
                <a:sym typeface="Arial"/>
              </a:endParaRPr>
            </a:p>
          </p:txBody>
        </p:sp>
      </p:grpSp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0782D012-C157-48D7-A4B2-74A4672589FF}"/>
              </a:ext>
            </a:extLst>
          </p:cNvPr>
          <p:cNvSpPr txBox="1">
            <a:spLocks/>
          </p:cNvSpPr>
          <p:nvPr/>
        </p:nvSpPr>
        <p:spPr>
          <a:xfrm>
            <a:off x="468313" y="1598400"/>
            <a:ext cx="3842524" cy="3492500"/>
          </a:xfrm>
          <a:prstGeom prst="rect">
            <a:avLst/>
          </a:prstGeom>
        </p:spPr>
        <p:txBody>
          <a:bodyPr vert="horz" lIns="0" tIns="0" rIns="0" bIns="0" spcCol="28800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Extracted metamodel from API description</a:t>
            </a:r>
            <a:r>
              <a:rPr lang="en-US" baseline="30000" dirty="0"/>
              <a:t>3</a:t>
            </a:r>
          </a:p>
          <a:p>
            <a:pPr marL="0" indent="0">
              <a:lnSpc>
                <a:spcPct val="150000"/>
              </a:lnSpc>
              <a:buClr>
                <a:srgbClr val="00519E"/>
              </a:buClr>
              <a:buNone/>
            </a:pPr>
            <a:endParaRPr lang="en-US" baseline="30000" dirty="0"/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Model data received from devices</a:t>
            </a:r>
          </a:p>
          <a:p>
            <a:pPr lvl="1">
              <a:lnSpc>
                <a:spcPct val="2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ComponentType</a:t>
            </a:r>
            <a:r>
              <a:rPr lang="en-US" dirty="0"/>
              <a:t>: defines a type of assets</a:t>
            </a:r>
          </a:p>
          <a:p>
            <a:pPr lvl="1"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Function</a:t>
            </a:r>
            <a:r>
              <a:rPr lang="en-US" dirty="0"/>
              <a:t>: reference a function for interaction</a:t>
            </a:r>
          </a:p>
          <a:p>
            <a:pPr lvl="1">
              <a:lnSpc>
                <a:spcPct val="2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PropertyDefinition</a:t>
            </a:r>
            <a:r>
              <a:rPr lang="en-US" dirty="0"/>
              <a:t>: Defines properties</a:t>
            </a:r>
          </a:p>
          <a:p>
            <a:pPr lvl="1">
              <a:lnSpc>
                <a:spcPct val="2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DataType</a:t>
            </a:r>
            <a:r>
              <a:rPr lang="en-US" dirty="0"/>
              <a:t>: type of properties</a:t>
            </a:r>
          </a:p>
          <a:p>
            <a:pPr lvl="1"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Relationship</a:t>
            </a:r>
            <a:r>
              <a:rPr lang="en-US" dirty="0"/>
              <a:t>: associations between types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D68CDACD-18EB-6FDA-EEA2-C17E4E80E822}"/>
              </a:ext>
            </a:extLst>
          </p:cNvPr>
          <p:cNvSpPr txBox="1"/>
          <p:nvPr/>
        </p:nvSpPr>
        <p:spPr>
          <a:xfrm>
            <a:off x="4841005" y="4921689"/>
            <a:ext cx="393745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aseline="30000" dirty="0">
                <a:hlinkClick r:id="rId3"/>
              </a:rPr>
              <a:t>3</a:t>
            </a:r>
            <a:r>
              <a:rPr lang="en-US" sz="800" baseline="30000" dirty="0">
                <a:hlinkClick r:id="rId3"/>
              </a:rPr>
              <a:t> </a:t>
            </a:r>
            <a:r>
              <a:rPr lang="en-US" sz="800" dirty="0">
                <a:hlinkClick r:id="rId3"/>
              </a:rPr>
              <a:t>https://docs.aws.amazon.com/iot-twinmaker/latest/guide/what-is-twinmaker.html</a:t>
            </a:r>
            <a:r>
              <a:rPr lang="en-US" sz="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1869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EF958-1C90-4C86-834E-9BA4FF7595DB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Summarizing our findings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What are the conceptual metamodels used by existing DT platforms?</a:t>
            </a:r>
          </a:p>
        </p:txBody>
      </p:sp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3D7168AD-7294-CC24-EB08-709F2B0692CA}"/>
              </a:ext>
            </a:extLst>
          </p:cNvPr>
          <p:cNvSpPr txBox="1">
            <a:spLocks/>
          </p:cNvSpPr>
          <p:nvPr/>
        </p:nvSpPr>
        <p:spPr>
          <a:xfrm>
            <a:off x="468312" y="1598400"/>
            <a:ext cx="8207375" cy="3492500"/>
          </a:xfrm>
          <a:prstGeom prst="rect">
            <a:avLst/>
          </a:prstGeom>
        </p:spPr>
        <p:txBody>
          <a:bodyPr vert="horz" lIns="0" tIns="0" rIns="0" bIns="0" spcCol="28800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Extraction and creation of metamodels shows oftentimes similar concepts for structural modelling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All metamodels support versioning of modeling concepts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Difficulties: </a:t>
            </a:r>
            <a:r>
              <a:rPr lang="en-US" dirty="0" err="1"/>
              <a:t>Inprecise</a:t>
            </a:r>
            <a:r>
              <a:rPr lang="en-US" dirty="0"/>
              <a:t> or missing descriptions: e.g., faults in Eclipse </a:t>
            </a:r>
            <a:r>
              <a:rPr lang="en-US" dirty="0" err="1"/>
              <a:t>Vorto</a:t>
            </a:r>
            <a:endParaRPr lang="en-US" dirty="0"/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/>
              <a:t>Interesting restrictions found: 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Different upper bounds for inheritance from super-classes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Different inheritance depth limitations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But: not further discussed or reasoned in platform documentation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0A65F-A2BE-9E03-FC7C-0C99AFF2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99" y="2250000"/>
            <a:ext cx="6278289" cy="900000"/>
          </a:xfrm>
        </p:spPr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RQ2: How do they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relate to existing modeling concepts </a:t>
            </a:r>
            <a:r>
              <a:rPr lang="en-US" sz="2400" dirty="0">
                <a:sym typeface="Wingdings" panose="05000000000000000000" pitchFamily="2" charset="2"/>
              </a:rPr>
              <a:t>and standards?</a:t>
            </a:r>
            <a:endParaRPr lang="en-US" sz="2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D56D0-CB23-1AFE-0319-591885BF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6B92F43B-60F2-ACF4-3600-DA6A84765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7510530"/>
              </p:ext>
            </p:extLst>
          </p:nvPr>
        </p:nvGraphicFramePr>
        <p:xfrm>
          <a:off x="467688" y="1552580"/>
          <a:ext cx="8208000" cy="350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151">
                  <a:extLst>
                    <a:ext uri="{9D8B030D-6E8A-4147-A177-3AD203B41FA5}">
                      <a16:colId xmlns:a16="http://schemas.microsoft.com/office/drawing/2014/main" val="1180028073"/>
                    </a:ext>
                  </a:extLst>
                </a:gridCol>
                <a:gridCol w="1714773">
                  <a:extLst>
                    <a:ext uri="{9D8B030D-6E8A-4147-A177-3AD203B41FA5}">
                      <a16:colId xmlns:a16="http://schemas.microsoft.com/office/drawing/2014/main" val="4011711854"/>
                    </a:ext>
                  </a:extLst>
                </a:gridCol>
                <a:gridCol w="2071446">
                  <a:extLst>
                    <a:ext uri="{9D8B030D-6E8A-4147-A177-3AD203B41FA5}">
                      <a16:colId xmlns:a16="http://schemas.microsoft.com/office/drawing/2014/main" val="1049936689"/>
                    </a:ext>
                  </a:extLst>
                </a:gridCol>
                <a:gridCol w="2547630">
                  <a:extLst>
                    <a:ext uri="{9D8B030D-6E8A-4147-A177-3AD203B41FA5}">
                      <a16:colId xmlns:a16="http://schemas.microsoft.com/office/drawing/2014/main" val="926987406"/>
                    </a:ext>
                  </a:extLst>
                </a:gridCol>
              </a:tblGrid>
              <a:tr h="459778">
                <a:tc>
                  <a:txBody>
                    <a:bodyPr/>
                    <a:lstStyle/>
                    <a:p>
                      <a:r>
                        <a:rPr lang="en-US" dirty="0"/>
                        <a:t>OOM Concepts</a:t>
                      </a:r>
                      <a:br>
                        <a:rPr lang="en-US" dirty="0"/>
                      </a:br>
                      <a:r>
                        <a:rPr lang="en-US" dirty="0"/>
                        <a:t>(UML CD)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DTDL Metamodel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Vortolang</a:t>
                      </a:r>
                      <a:r>
                        <a:rPr lang="en-US" dirty="0"/>
                        <a:t> Metamodel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TwinMaker</a:t>
                      </a:r>
                      <a:r>
                        <a:rPr lang="en-US" dirty="0"/>
                        <a:t> Metamodel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653229"/>
                  </a:ext>
                </a:extLst>
              </a:tr>
              <a:tr h="410433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FunctionBlock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ComponentType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936822"/>
                  </a:ext>
                </a:extLst>
              </a:tr>
              <a:tr h="242528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PropertyDefinition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isTimeSeries</a:t>
                      </a:r>
                      <a:r>
                        <a:rPr lang="en-US" dirty="0"/>
                        <a:t>=true)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96724"/>
                  </a:ext>
                </a:extLst>
              </a:tr>
              <a:tr h="242528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  <a:br>
                        <a:rPr lang="en-US" dirty="0"/>
                      </a:br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Telemetry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PropertyDefinition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isTimeSeries</a:t>
                      </a:r>
                      <a:r>
                        <a:rPr lang="en-US" dirty="0"/>
                        <a:t>=false)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015596"/>
                  </a:ext>
                </a:extLst>
              </a:tr>
              <a:tr h="578337">
                <a:tc>
                  <a:txBody>
                    <a:bodyPr/>
                    <a:lstStyle/>
                    <a:p>
                      <a:r>
                        <a:rPr lang="en-US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PropertyDefinition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 err="1"/>
                        <a:t>DataType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43498"/>
                  </a:ext>
                </a:extLst>
              </a:tr>
              <a:tr h="302642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625236"/>
                  </a:ext>
                </a:extLst>
              </a:tr>
              <a:tr h="578337">
                <a:tc>
                  <a:txBody>
                    <a:bodyPr/>
                    <a:lstStyle/>
                    <a:p>
                      <a:r>
                        <a:rPr lang="en-US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  <a:br>
                        <a:rPr lang="en-US" dirty="0"/>
                      </a:br>
                      <a:r>
                        <a:rPr lang="en-US" dirty="0" err="1"/>
                        <a:t>BlockProperty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503261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AA0A1E-97BE-8CA3-6B3F-0294DBE3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97B1-9337-47C5-A18F-51A10FEF7B48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C5CAAB-6BF0-29C4-9D2B-E405853E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E29C9-2262-D25C-A786-0D5C5921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F068C7-89C3-700E-D420-9F8827091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comparison with concepts of object-orientation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69FD5F1-12B1-AC7D-410A-D4D18922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RQ2: </a:t>
            </a:r>
            <a:r>
              <a:rPr lang="en-US" b="1" dirty="0">
                <a:sym typeface="Wingdings" panose="05000000000000000000" pitchFamily="2" charset="2"/>
              </a:rPr>
              <a:t>How do they relate to existing modeling concepts and standards?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8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0A65F-A2BE-9E03-FC7C-0C99AFF2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99" y="2250000"/>
            <a:ext cx="6278289" cy="900000"/>
          </a:xfrm>
        </p:spPr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RQ3: How can existing modeling concepts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enable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portability</a:t>
            </a:r>
            <a:r>
              <a:rPr lang="en-US" sz="2400" dirty="0">
                <a:sym typeface="Wingdings" panose="05000000000000000000" pitchFamily="2" charset="2"/>
              </a:rPr>
              <a:t>?</a:t>
            </a:r>
            <a:endParaRPr lang="en-US" sz="2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D56D0-CB23-1AFE-0319-591885BF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6453A92-97EE-CEA8-C796-27590613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3688396" cy="349250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Using </a:t>
            </a:r>
            <a:r>
              <a:rPr lang="en-US" dirty="0">
                <a:solidFill>
                  <a:srgbClr val="00519E"/>
                </a:solidFill>
              </a:rPr>
              <a:t>UML CD as a pivot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UML CD </a:t>
            </a:r>
            <a:r>
              <a:rPr lang="en-US" dirty="0">
                <a:solidFill>
                  <a:srgbClr val="00519E"/>
                </a:solidFill>
              </a:rPr>
              <a:t>profile for digital twins (DTUML)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Stereotypes for platform-specific concepts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Add Stereotypes to all CD </a:t>
            </a:r>
            <a:r>
              <a:rPr lang="en-US" dirty="0" err="1"/>
              <a:t>metaclasses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>
              <a:lnSpc>
                <a:spcPct val="15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Transform between platforms</a:t>
            </a:r>
          </a:p>
          <a:p>
            <a:pPr>
              <a:lnSpc>
                <a:spcPct val="15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Reduce transformations from </a:t>
            </a:r>
            <a:br>
              <a:rPr lang="en-US" dirty="0"/>
            </a:br>
            <a:r>
              <a:rPr lang="en-US" dirty="0"/>
              <a:t>n</a:t>
            </a:r>
            <a:r>
              <a:rPr lang="en-US" dirty="0">
                <a:sym typeface="Wingdings" panose="05000000000000000000" pitchFamily="2" charset="2"/>
              </a:rPr>
              <a:t>(</a:t>
            </a:r>
            <a:r>
              <a:rPr lang="en-US" dirty="0"/>
              <a:t>n-1) to 2</a:t>
            </a:r>
            <a:r>
              <a:rPr lang="en-US" dirty="0">
                <a:sym typeface="Wingdings" panose="05000000000000000000" pitchFamily="2" charset="2"/>
              </a:rPr>
              <a:t></a:t>
            </a:r>
            <a:r>
              <a:rPr lang="en-US" dirty="0"/>
              <a:t>n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2E0C6-4A8B-B5FC-CF58-AADCEB3C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5BB0-64C1-486D-86F4-557495EF88ED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03A0F3-841B-6FF7-91C7-79DFBB55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98AD66-4C65-810B-2129-C0DF5CA3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FAC817-743E-4713-6CC9-E6488F2C3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UML CD as a pivot language for portability between platforms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79DA4B4-8525-10B9-204C-A318FEE9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 panose="05000000000000000000" pitchFamily="2" charset="2"/>
              </a:rPr>
              <a:t>RQ3: How can existing modeling concepts enable portability?</a:t>
            </a:r>
            <a:endParaRPr lang="en-US" dirty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7BFCB051-81F7-4F15-5CC3-64056C3812C6}"/>
              </a:ext>
            </a:extLst>
          </p:cNvPr>
          <p:cNvGrpSpPr/>
          <p:nvPr/>
        </p:nvGrpSpPr>
        <p:grpSpPr>
          <a:xfrm>
            <a:off x="4107817" y="2098867"/>
            <a:ext cx="4567870" cy="2652150"/>
            <a:chOff x="3779521" y="1839787"/>
            <a:chExt cx="4567870" cy="2652150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B60E5CFA-1C54-1D69-B699-2D036CA18C42}"/>
                </a:ext>
              </a:extLst>
            </p:cNvPr>
            <p:cNvGrpSpPr/>
            <p:nvPr/>
          </p:nvGrpSpPr>
          <p:grpSpPr>
            <a:xfrm>
              <a:off x="4244341" y="1839787"/>
              <a:ext cx="3634740" cy="1287818"/>
              <a:chOff x="4114801" y="1489553"/>
              <a:chExt cx="3634740" cy="1287818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2E91899C-D94D-4230-DA10-7A45B3A9CBD8}"/>
                  </a:ext>
                </a:extLst>
              </p:cNvPr>
              <p:cNvSpPr/>
              <p:nvPr/>
            </p:nvSpPr>
            <p:spPr>
              <a:xfrm>
                <a:off x="4114801" y="1670512"/>
                <a:ext cx="3634740" cy="110685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C6F7EFB0-2FEF-CCAB-1A4C-A7E251DEC815}"/>
                  </a:ext>
                </a:extLst>
              </p:cNvPr>
              <p:cNvSpPr/>
              <p:nvPr/>
            </p:nvSpPr>
            <p:spPr>
              <a:xfrm>
                <a:off x="4114801" y="1489553"/>
                <a:ext cx="1279897" cy="18095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AT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Profile DTUML</a:t>
                </a:r>
              </a:p>
            </p:txBody>
          </p:sp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8AFE57A7-B132-4DDD-DF0D-6CE56FF4E94B}"/>
                  </a:ext>
                </a:extLst>
              </p:cNvPr>
              <p:cNvGrpSpPr/>
              <p:nvPr/>
            </p:nvGrpSpPr>
            <p:grpSpPr>
              <a:xfrm>
                <a:off x="4221480" y="1907343"/>
                <a:ext cx="1716168" cy="673000"/>
                <a:chOff x="3829310" y="1918891"/>
                <a:chExt cx="1498738" cy="673000"/>
              </a:xfrm>
            </p:grpSpPr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DA72A5E1-E1D6-AB44-E56C-B6EB0D761647}"/>
                    </a:ext>
                  </a:extLst>
                </p:cNvPr>
                <p:cNvSpPr/>
                <p:nvPr/>
              </p:nvSpPr>
              <p:spPr>
                <a:xfrm>
                  <a:off x="4059578" y="1918891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C7586B36-04AF-BD75-4D0A-11FB42D5BA84}"/>
                    </a:ext>
                  </a:extLst>
                </p:cNvPr>
                <p:cNvSpPr/>
                <p:nvPr/>
              </p:nvSpPr>
              <p:spPr>
                <a:xfrm>
                  <a:off x="3992773" y="1985427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F545D6FA-FB63-D4B2-C1FA-FEE88BDBBA2F}"/>
                    </a:ext>
                  </a:extLst>
                </p:cNvPr>
                <p:cNvSpPr/>
                <p:nvPr/>
              </p:nvSpPr>
              <p:spPr>
                <a:xfrm>
                  <a:off x="3937765" y="2061226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264ACDBF-8318-89E1-2892-380B46C6E2C7}"/>
                    </a:ext>
                  </a:extLst>
                </p:cNvPr>
                <p:cNvSpPr/>
                <p:nvPr/>
              </p:nvSpPr>
              <p:spPr>
                <a:xfrm>
                  <a:off x="3829310" y="2138266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de-DE" sz="1200" dirty="0">
                      <a:cs typeface="Arial" charset="0"/>
                    </a:rPr>
                    <a:t>«Stereotype»</a:t>
                  </a:r>
                  <a:r>
                    <a:rPr lang="de-DE" altLang="de-DE" sz="1200" i="1" dirty="0"/>
                    <a:t> </a:t>
                  </a:r>
                  <a:endParaRPr lang="de-AT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de-AT" sz="1200" b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DTUML_Property</a:t>
                  </a:r>
                  <a:endParaRPr lang="de-AT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D73F2612-881C-BB9B-F19D-2DA62674C190}"/>
                  </a:ext>
                </a:extLst>
              </p:cNvPr>
              <p:cNvGrpSpPr/>
              <p:nvPr/>
            </p:nvGrpSpPr>
            <p:grpSpPr>
              <a:xfrm>
                <a:off x="6222924" y="1916451"/>
                <a:ext cx="1425981" cy="663892"/>
                <a:chOff x="5526061" y="1935436"/>
                <a:chExt cx="1425981" cy="663892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40BAB249-0DB6-6381-86D8-B99D9F2F7135}"/>
                    </a:ext>
                  </a:extLst>
                </p:cNvPr>
                <p:cNvSpPr/>
                <p:nvPr/>
              </p:nvSpPr>
              <p:spPr>
                <a:xfrm>
                  <a:off x="5695369" y="1935436"/>
                  <a:ext cx="1256673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CB9401F4-7525-493C-5127-E5492658ACCD}"/>
                    </a:ext>
                  </a:extLst>
                </p:cNvPr>
                <p:cNvSpPr/>
                <p:nvPr/>
              </p:nvSpPr>
              <p:spPr>
                <a:xfrm>
                  <a:off x="5628564" y="2001972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308CC4E3-B574-2472-E3B8-DF673B1CE00C}"/>
                    </a:ext>
                  </a:extLst>
                </p:cNvPr>
                <p:cNvSpPr/>
                <p:nvPr/>
              </p:nvSpPr>
              <p:spPr>
                <a:xfrm>
                  <a:off x="5573556" y="2077771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AT" sz="1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BC714EBF-2DEB-11B4-D1DD-D3B789941960}"/>
                    </a:ext>
                  </a:extLst>
                </p:cNvPr>
                <p:cNvSpPr/>
                <p:nvPr/>
              </p:nvSpPr>
              <p:spPr>
                <a:xfrm>
                  <a:off x="5526061" y="2145703"/>
                  <a:ext cx="1268470" cy="45362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altLang="de-DE" sz="1200" dirty="0">
                      <a:cs typeface="Arial" charset="0"/>
                    </a:rPr>
                    <a:t>«</a:t>
                  </a:r>
                  <a:r>
                    <a:rPr lang="de-DE" altLang="de-DE" sz="1200" dirty="0" err="1">
                      <a:cs typeface="Arial" charset="0"/>
                    </a:rPr>
                    <a:t>Metaclass</a:t>
                  </a:r>
                  <a:r>
                    <a:rPr lang="de-DE" altLang="de-DE" sz="1200" dirty="0">
                      <a:cs typeface="Arial" charset="0"/>
                    </a:rPr>
                    <a:t>»</a:t>
                  </a:r>
                  <a:r>
                    <a:rPr lang="de-DE" altLang="de-DE" sz="1200" i="1" dirty="0"/>
                    <a:t> </a:t>
                  </a:r>
                  <a:endParaRPr lang="de-AT" sz="12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de-AT" sz="12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Property</a:t>
                  </a:r>
                </a:p>
              </p:txBody>
            </p:sp>
          </p:grp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EBF244E1-EE54-A84F-B846-4FAB19F67018}"/>
                  </a:ext>
                </a:extLst>
              </p:cNvPr>
              <p:cNvCxnSpPr>
                <a:cxnSpLocks/>
                <a:stCxn id="14" idx="3"/>
                <a:endCxn id="36" idx="1"/>
              </p:cNvCxnSpPr>
              <p:nvPr/>
            </p:nvCxnSpPr>
            <p:spPr>
              <a:xfrm>
                <a:off x="5673974" y="2353531"/>
                <a:ext cx="54895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BB5CF500-AB88-025C-4F8A-5454E754B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5835" y="2216371"/>
                <a:ext cx="4070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A3D0F822-85DD-B7C8-6635-351A3CB83D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3223" y="2119098"/>
                <a:ext cx="40708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717D429F-AF53-C9C1-A1C0-F78535AD6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648" y="2020038"/>
                <a:ext cx="38777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7B9D9930-C87C-8C62-04E1-442E9AE2DD41}"/>
                </a:ext>
              </a:extLst>
            </p:cNvPr>
            <p:cNvSpPr/>
            <p:nvPr/>
          </p:nvSpPr>
          <p:spPr>
            <a:xfrm>
              <a:off x="3779521" y="3915937"/>
              <a:ext cx="1419568" cy="576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dirty="0">
                  <a:solidFill>
                    <a:schemeClr val="tx1"/>
                  </a:solidFill>
                </a:rPr>
                <a:t>«</a:t>
              </a:r>
              <a:r>
                <a:rPr lang="de-AT" sz="1200" dirty="0" err="1">
                  <a:solidFill>
                    <a:schemeClr val="tx1"/>
                  </a:solidFill>
                </a:rPr>
                <a:t>metamodel</a:t>
              </a:r>
              <a:r>
                <a:rPr lang="de-AT" sz="1200" dirty="0">
                  <a:solidFill>
                    <a:schemeClr val="tx1"/>
                  </a:solidFill>
                </a:rPr>
                <a:t>»</a:t>
              </a:r>
            </a:p>
            <a:p>
              <a:pPr algn="ctr"/>
              <a:r>
                <a:rPr lang="de-AT" dirty="0">
                  <a:solidFill>
                    <a:schemeClr val="tx1"/>
                  </a:solidFill>
                </a:rPr>
                <a:t>DTDL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577CE349-5D5A-9F9B-EC24-19DAC0F45B86}"/>
                </a:ext>
              </a:extLst>
            </p:cNvPr>
            <p:cNvSpPr/>
            <p:nvPr/>
          </p:nvSpPr>
          <p:spPr>
            <a:xfrm>
              <a:off x="5353672" y="3915937"/>
              <a:ext cx="1419568" cy="576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dirty="0">
                  <a:solidFill>
                    <a:schemeClr val="tx1"/>
                  </a:solidFill>
                </a:rPr>
                <a:t>«</a:t>
              </a:r>
              <a:r>
                <a:rPr lang="de-AT" sz="1200" dirty="0" err="1">
                  <a:solidFill>
                    <a:schemeClr val="tx1"/>
                  </a:solidFill>
                </a:rPr>
                <a:t>metamodel</a:t>
              </a:r>
              <a:r>
                <a:rPr lang="de-AT" sz="1200" dirty="0">
                  <a:solidFill>
                    <a:schemeClr val="tx1"/>
                  </a:solidFill>
                </a:rPr>
                <a:t>»</a:t>
              </a:r>
            </a:p>
            <a:p>
              <a:pPr algn="ctr"/>
              <a:r>
                <a:rPr lang="de-AT" dirty="0" err="1">
                  <a:solidFill>
                    <a:schemeClr val="tx1"/>
                  </a:solidFill>
                </a:rPr>
                <a:t>TwinMaker</a:t>
              </a:r>
              <a:endParaRPr lang="de-AT" dirty="0">
                <a:solidFill>
                  <a:schemeClr val="tx1"/>
                </a:solidFill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3A538CF-92DA-C85A-9F57-ABD88C27D8CC}"/>
                </a:ext>
              </a:extLst>
            </p:cNvPr>
            <p:cNvSpPr/>
            <p:nvPr/>
          </p:nvSpPr>
          <p:spPr>
            <a:xfrm>
              <a:off x="6927823" y="3915937"/>
              <a:ext cx="1419568" cy="576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dirty="0">
                  <a:solidFill>
                    <a:schemeClr val="tx1"/>
                  </a:solidFill>
                </a:rPr>
                <a:t>«</a:t>
              </a:r>
              <a:r>
                <a:rPr lang="de-AT" sz="1200" dirty="0" err="1">
                  <a:solidFill>
                    <a:schemeClr val="tx1"/>
                  </a:solidFill>
                </a:rPr>
                <a:t>metamodel</a:t>
              </a:r>
              <a:r>
                <a:rPr lang="de-AT" sz="1200" dirty="0">
                  <a:solidFill>
                    <a:schemeClr val="tx1"/>
                  </a:solidFill>
                </a:rPr>
                <a:t>»</a:t>
              </a:r>
            </a:p>
            <a:p>
              <a:pPr algn="ctr"/>
              <a:r>
                <a:rPr lang="de-AT" dirty="0" err="1">
                  <a:solidFill>
                    <a:schemeClr val="tx1"/>
                  </a:solidFill>
                </a:rPr>
                <a:t>VortoLang</a:t>
              </a:r>
              <a:endParaRPr lang="de-AT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903C3D65-BC47-BD3C-716E-0A395FF24850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 flipH="1">
              <a:off x="4489305" y="3134176"/>
              <a:ext cx="851339" cy="7817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3E5E7E3-6F8F-68EC-736C-B5F1EFA7FC7C}"/>
                </a:ext>
              </a:extLst>
            </p:cNvPr>
            <p:cNvCxnSpPr>
              <a:cxnSpLocks/>
              <a:stCxn id="11" idx="2"/>
              <a:endCxn id="51" idx="0"/>
            </p:cNvCxnSpPr>
            <p:nvPr/>
          </p:nvCxnSpPr>
          <p:spPr>
            <a:xfrm>
              <a:off x="6061711" y="3127605"/>
              <a:ext cx="1745" cy="78833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A57C8B20-7994-3B44-6829-D6DC760186B9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6921309" y="3116376"/>
              <a:ext cx="716298" cy="79956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76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6453A92-97EE-CEA8-C796-27590613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1598400"/>
            <a:ext cx="3573097" cy="3492500"/>
          </a:xfrm>
        </p:spPr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Differentiate between </a:t>
            </a:r>
          </a:p>
          <a:p>
            <a:pPr lvl="1"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generic stereotypes </a:t>
            </a:r>
            <a:r>
              <a:rPr lang="en-US" dirty="0"/>
              <a:t>for shared concepts</a:t>
            </a:r>
          </a:p>
          <a:p>
            <a:pPr lvl="1"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platform-specific stereotypes</a:t>
            </a:r>
          </a:p>
          <a:p>
            <a:pPr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Transformation from platform-specific model to DTUML without information loss</a:t>
            </a:r>
            <a:endParaRPr lang="en-US" dirty="0"/>
          </a:p>
          <a:p>
            <a:pPr>
              <a:buClr>
                <a:srgbClr val="00519E"/>
              </a:buClr>
            </a:pPr>
            <a:endParaRPr lang="en-US" dirty="0">
              <a:solidFill>
                <a:srgbClr val="00519E"/>
              </a:solidFill>
            </a:endParaRPr>
          </a:p>
          <a:p>
            <a:pPr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Limitations</a:t>
            </a:r>
            <a:r>
              <a:rPr lang="en-US" dirty="0"/>
              <a:t>: 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Information loss between platforms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Default values or derivation rules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Extend Profile for new platforms</a:t>
            </a:r>
          </a:p>
          <a:p>
            <a:pPr lvl="1">
              <a:buClr>
                <a:srgbClr val="00519E"/>
              </a:buClr>
            </a:pPr>
            <a:endParaRPr lang="en-US" dirty="0"/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2E0C6-4A8B-B5FC-CF58-AADCEB3C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75BB0-64C1-486D-86F4-557495EF88ED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03A0F3-841B-6FF7-91C7-79DFBB55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98AD66-4C65-810B-2129-C0DF5CA3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FAC817-743E-4713-6CC9-E6488F2C3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Extending UML CD to a digital twin variant of UML CD (DTUML)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79DA4B4-8525-10B9-204C-A318FEE9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 panose="05000000000000000000" pitchFamily="2" charset="2"/>
              </a:rPr>
              <a:t>RQ3: How can existing modeling concepts enable portability?</a:t>
            </a:r>
            <a:endParaRPr lang="en-US" dirty="0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43542823-FA3E-2B72-CD44-BEB1692EB4F2}"/>
              </a:ext>
            </a:extLst>
          </p:cNvPr>
          <p:cNvGrpSpPr/>
          <p:nvPr/>
        </p:nvGrpSpPr>
        <p:grpSpPr>
          <a:xfrm>
            <a:off x="4057968" y="1762600"/>
            <a:ext cx="4617720" cy="3164100"/>
            <a:chOff x="4057967" y="1937688"/>
            <a:chExt cx="4617720" cy="3164100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5E99006D-64EE-2660-A00F-615E1344DC3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5568529" y="2869707"/>
              <a:ext cx="1287466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E91899C-D94D-4230-DA10-7A45B3A9CBD8}"/>
                </a:ext>
              </a:extLst>
            </p:cNvPr>
            <p:cNvSpPr/>
            <p:nvPr/>
          </p:nvSpPr>
          <p:spPr>
            <a:xfrm>
              <a:off x="4057967" y="2119668"/>
              <a:ext cx="4617720" cy="298212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6F7EFB0-2FEF-CCAB-1A4C-A7E251DEC815}"/>
                </a:ext>
              </a:extLst>
            </p:cNvPr>
            <p:cNvSpPr/>
            <p:nvPr/>
          </p:nvSpPr>
          <p:spPr>
            <a:xfrm>
              <a:off x="4057967" y="1937688"/>
              <a:ext cx="1077598" cy="18198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900" dirty="0">
                  <a:latin typeface="Arial" panose="020B0604020202020204" pitchFamily="34" charset="0"/>
                  <a:cs typeface="Arial" panose="020B0604020202020204" pitchFamily="34" charset="0"/>
                </a:rPr>
                <a:t>Profile DTUML</a:t>
              </a: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D8D3735E-528E-F3BE-8454-A42CE909D9AC}"/>
                </a:ext>
              </a:extLst>
            </p:cNvPr>
            <p:cNvGrpSpPr/>
            <p:nvPr/>
          </p:nvGrpSpPr>
          <p:grpSpPr>
            <a:xfrm>
              <a:off x="4140175" y="2255755"/>
              <a:ext cx="1428354" cy="862458"/>
              <a:chOff x="4226761" y="2255755"/>
              <a:chExt cx="1428354" cy="862458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54251F23-4ED3-1D48-DFF5-88EDC3D87B64}"/>
                  </a:ext>
                </a:extLst>
              </p:cNvPr>
              <p:cNvSpPr/>
              <p:nvPr/>
            </p:nvSpPr>
            <p:spPr>
              <a:xfrm>
                <a:off x="4226761" y="2255755"/>
                <a:ext cx="1428353" cy="38986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altLang="de-DE" sz="1100" dirty="0">
                    <a:cs typeface="Arial" charset="0"/>
                  </a:rPr>
                  <a:t>«</a:t>
                </a:r>
                <a:r>
                  <a:rPr lang="de-DE" altLang="de-DE" sz="1000" dirty="0">
                    <a:cs typeface="Arial" charset="0"/>
                  </a:rPr>
                  <a:t>Stereotype»</a:t>
                </a:r>
                <a:r>
                  <a:rPr lang="de-DE" altLang="de-DE" sz="1000" i="1" dirty="0"/>
                  <a:t> </a:t>
                </a:r>
                <a:endParaRPr lang="de-AT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AT" sz="10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DTProperty</a:t>
                </a:r>
                <a:endParaRPr lang="de-AT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471D94EC-CADE-ADA6-F17F-35369EAEC583}"/>
                  </a:ext>
                </a:extLst>
              </p:cNvPr>
              <p:cNvSpPr/>
              <p:nvPr/>
            </p:nvSpPr>
            <p:spPr>
              <a:xfrm>
                <a:off x="4226762" y="2645616"/>
                <a:ext cx="1428353" cy="47259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Boolean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isTimeSeries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String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unit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String type</a:t>
                </a:r>
              </a:p>
            </p:txBody>
          </p:sp>
        </p:grp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4ACDBF-8318-89E1-2892-380B46C6E2C7}"/>
                </a:ext>
              </a:extLst>
            </p:cNvPr>
            <p:cNvSpPr/>
            <p:nvPr/>
          </p:nvSpPr>
          <p:spPr>
            <a:xfrm>
              <a:off x="6855995" y="4093071"/>
              <a:ext cx="1757093" cy="38986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TM_Property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C3BFAB7-FF51-568E-4C3B-77A32FBE4F3F}"/>
                </a:ext>
              </a:extLst>
            </p:cNvPr>
            <p:cNvSpPr/>
            <p:nvPr/>
          </p:nvSpPr>
          <p:spPr>
            <a:xfrm>
              <a:off x="6855995" y="4479841"/>
              <a:ext cx="1757094" cy="53616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isExternalId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isStoredLocally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List&lt;String&gt;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allowedValues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8B68B2A-EBCB-C213-4E29-9D5B6A616CFF}"/>
                </a:ext>
              </a:extLst>
            </p:cNvPr>
            <p:cNvSpPr/>
            <p:nvPr/>
          </p:nvSpPr>
          <p:spPr>
            <a:xfrm>
              <a:off x="5639623" y="4493822"/>
              <a:ext cx="1121302" cy="25635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String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quantity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ED0E8F9-DB01-DEAC-B21F-52BBCAF0A7FB}"/>
                </a:ext>
              </a:extLst>
            </p:cNvPr>
            <p:cNvSpPr/>
            <p:nvPr/>
          </p:nvSpPr>
          <p:spPr>
            <a:xfrm>
              <a:off x="4140175" y="4089764"/>
              <a:ext cx="1400682" cy="38986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VL_Property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F76176A-B7B2-CEC7-7046-B5341DFA062D}"/>
                </a:ext>
              </a:extLst>
            </p:cNvPr>
            <p:cNvSpPr/>
            <p:nvPr/>
          </p:nvSpPr>
          <p:spPr>
            <a:xfrm>
              <a:off x="4140175" y="4479626"/>
              <a:ext cx="1400682" cy="41841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isFault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String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constraintRule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2ED98B2-F23E-181F-B050-AA1A25C9FBF9}"/>
                </a:ext>
              </a:extLst>
            </p:cNvPr>
            <p:cNvSpPr/>
            <p:nvPr/>
          </p:nvSpPr>
          <p:spPr>
            <a:xfrm>
              <a:off x="5639624" y="4097789"/>
              <a:ext cx="1121301" cy="39603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DTDL_Property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Verbinder: gewinkelt 21">
              <a:extLst>
                <a:ext uri="{FF2B5EF4-FFF2-40B4-BE49-F238E27FC236}">
                  <a16:creationId xmlns:a16="http://schemas.microsoft.com/office/drawing/2014/main" id="{3D0DF137-C2C3-6A12-3129-A6742AF19D54}"/>
                </a:ext>
              </a:extLst>
            </p:cNvPr>
            <p:cNvCxnSpPr>
              <a:cxnSpLocks/>
              <a:stCxn id="14" idx="0"/>
              <a:endCxn id="39" idx="2"/>
            </p:cNvCxnSpPr>
            <p:nvPr/>
          </p:nvCxnSpPr>
          <p:spPr>
            <a:xfrm rot="16200000" flipV="1">
              <a:off x="7507706" y="3866235"/>
              <a:ext cx="451426" cy="224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F0795A-04AA-30AA-8EDE-BFA24D20A9FD}"/>
                </a:ext>
              </a:extLst>
            </p:cNvPr>
            <p:cNvCxnSpPr>
              <a:cxnSpLocks/>
              <a:stCxn id="17" idx="0"/>
              <a:endCxn id="39" idx="2"/>
            </p:cNvCxnSpPr>
            <p:nvPr/>
          </p:nvCxnSpPr>
          <p:spPr>
            <a:xfrm rot="5400000" flipH="1" flipV="1">
              <a:off x="6062347" y="2419815"/>
              <a:ext cx="448119" cy="289178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2968FAC3-555A-9508-904B-53C03BB3B35E}"/>
                </a:ext>
              </a:extLst>
            </p:cNvPr>
            <p:cNvGrpSpPr/>
            <p:nvPr/>
          </p:nvGrpSpPr>
          <p:grpSpPr>
            <a:xfrm>
              <a:off x="6855995" y="2255755"/>
              <a:ext cx="1752602" cy="1385890"/>
              <a:chOff x="6279966" y="2255755"/>
              <a:chExt cx="1752602" cy="1385890"/>
            </a:xfrm>
          </p:grpSpPr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5CFE048E-B196-7E72-22CF-FE60444CA226}"/>
                  </a:ext>
                </a:extLst>
              </p:cNvPr>
              <p:cNvSpPr/>
              <p:nvPr/>
            </p:nvSpPr>
            <p:spPr>
              <a:xfrm>
                <a:off x="6279966" y="2255755"/>
                <a:ext cx="1752602" cy="38986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altLang="de-DE" sz="1100" dirty="0">
                    <a:cs typeface="Arial" charset="0"/>
                  </a:rPr>
                  <a:t>«</a:t>
                </a:r>
                <a:r>
                  <a:rPr lang="de-DE" altLang="de-DE" sz="1000" dirty="0" err="1">
                    <a:cs typeface="Arial" charset="0"/>
                  </a:rPr>
                  <a:t>Metaclass</a:t>
                </a:r>
                <a:r>
                  <a:rPr lang="de-DE" altLang="de-DE" sz="1000" dirty="0">
                    <a:cs typeface="Arial" charset="0"/>
                  </a:rPr>
                  <a:t>»</a:t>
                </a:r>
                <a:r>
                  <a:rPr lang="de-DE" altLang="de-DE" sz="1000" i="1" dirty="0"/>
                  <a:t> </a:t>
                </a:r>
                <a:endParaRPr lang="de-AT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AT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</a:t>
                </a: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16BE5520-10D3-9E1F-2E26-3882DE7EB8DA}"/>
                  </a:ext>
                </a:extLst>
              </p:cNvPr>
              <p:cNvSpPr/>
              <p:nvPr/>
            </p:nvSpPr>
            <p:spPr>
              <a:xfrm>
                <a:off x="6279966" y="2645616"/>
                <a:ext cx="1752602" cy="996029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 type</a:t>
                </a:r>
              </a:p>
              <a:p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</a:t>
                </a:r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lower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</a:t>
                </a:r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upper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Boolean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readOnly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Property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redefinedProperty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de-AT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Value </a:t>
                </a:r>
                <a:r>
                  <a:rPr lang="de-AT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defaultValue</a:t>
                </a:r>
                <a:endParaRPr lang="de-AT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4" name="Verbinder: gewinkelt 43">
              <a:extLst>
                <a:ext uri="{FF2B5EF4-FFF2-40B4-BE49-F238E27FC236}">
                  <a16:creationId xmlns:a16="http://schemas.microsoft.com/office/drawing/2014/main" id="{0B9EE979-B296-B498-6C6A-73B8E5E76133}"/>
                </a:ext>
              </a:extLst>
            </p:cNvPr>
            <p:cNvCxnSpPr>
              <a:cxnSpLocks/>
              <a:stCxn id="21" idx="0"/>
              <a:endCxn id="39" idx="2"/>
            </p:cNvCxnSpPr>
            <p:nvPr/>
          </p:nvCxnSpPr>
          <p:spPr>
            <a:xfrm rot="5400000" flipH="1" flipV="1">
              <a:off x="6738213" y="3103707"/>
              <a:ext cx="456144" cy="1532021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380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19242B-F1DF-C9F7-F10E-603390E2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239C-0BDC-464C-A322-0834A0D3819E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693CFC-D174-AE90-D3ED-A334CDD2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A5E549-15BC-F5A0-96C9-88554235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A6D0A7D-C212-3753-441D-5E74B893C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Applying the UMLDT Profile to a demonstration case (for DTDL and TM)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FD5CE0E-0817-DEF9-1EEF-DD4A9FE5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 panose="05000000000000000000" pitchFamily="2" charset="2"/>
              </a:rPr>
              <a:t>RQ3: How can existing modeling concepts enable portability?</a:t>
            </a:r>
            <a:endParaRPr lang="en-US" dirty="0"/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8AF3E862-A98C-81C8-B0C8-FD9D49FC9D90}"/>
              </a:ext>
            </a:extLst>
          </p:cNvPr>
          <p:cNvGrpSpPr/>
          <p:nvPr/>
        </p:nvGrpSpPr>
        <p:grpSpPr>
          <a:xfrm>
            <a:off x="613530" y="1547785"/>
            <a:ext cx="7757538" cy="3346336"/>
            <a:chOff x="553145" y="1547785"/>
            <a:chExt cx="7757538" cy="3346336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46449BC9-FA4C-E1B3-81EE-90655FB9644A}"/>
                </a:ext>
              </a:extLst>
            </p:cNvPr>
            <p:cNvSpPr/>
            <p:nvPr/>
          </p:nvSpPr>
          <p:spPr>
            <a:xfrm>
              <a:off x="553146" y="1635026"/>
              <a:ext cx="2730114" cy="581394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TMClass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isSingleton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} 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Building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0470C98-9E32-23F8-4147-A2176C85F3C0}"/>
                </a:ext>
              </a:extLst>
            </p:cNvPr>
            <p:cNvSpPr/>
            <p:nvPr/>
          </p:nvSpPr>
          <p:spPr>
            <a:xfrm>
              <a:off x="5421180" y="1644637"/>
              <a:ext cx="2889503" cy="564465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displayName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Temperature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Sensor“} 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TemperatureSensor</a:t>
              </a:r>
              <a:endPara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1FBD691-961A-3703-C232-5760B2EFE6EB}"/>
                </a:ext>
              </a:extLst>
            </p:cNvPr>
            <p:cNvSpPr/>
            <p:nvPr/>
          </p:nvSpPr>
          <p:spPr>
            <a:xfrm>
              <a:off x="553145" y="2728061"/>
              <a:ext cx="2730114" cy="24861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Room</a:t>
              </a:r>
            </a:p>
          </p:txBody>
        </p:sp>
        <p:cxnSp>
          <p:nvCxnSpPr>
            <p:cNvPr id="48" name="Verbinder: gewinkelt 98">
              <a:extLst>
                <a:ext uri="{FF2B5EF4-FFF2-40B4-BE49-F238E27FC236}">
                  <a16:creationId xmlns:a16="http://schemas.microsoft.com/office/drawing/2014/main" id="{F07C6181-D258-6C94-6935-DDAFC431BDCB}"/>
                </a:ext>
              </a:extLst>
            </p:cNvPr>
            <p:cNvCxnSpPr>
              <a:cxnSpLocks/>
              <a:stCxn id="53" idx="2"/>
              <a:endCxn id="47" idx="0"/>
            </p:cNvCxnSpPr>
            <p:nvPr/>
          </p:nvCxnSpPr>
          <p:spPr>
            <a:xfrm rot="16200000" flipH="1">
              <a:off x="1742795" y="2552653"/>
              <a:ext cx="350571" cy="243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FF61622D-6348-EDF9-6206-72B371C2FDE9}"/>
                </a:ext>
              </a:extLst>
            </p:cNvPr>
            <p:cNvSpPr/>
            <p:nvPr/>
          </p:nvSpPr>
          <p:spPr>
            <a:xfrm>
              <a:off x="3651160" y="1645907"/>
              <a:ext cx="1248751" cy="24861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Robot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6283ACB-B698-0524-A565-F12B38F7088F}"/>
                </a:ext>
              </a:extLst>
            </p:cNvPr>
            <p:cNvSpPr/>
            <p:nvPr/>
          </p:nvSpPr>
          <p:spPr>
            <a:xfrm>
              <a:off x="3651160" y="2728546"/>
              <a:ext cx="1248751" cy="24861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Controller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8873222-B402-0FE4-D365-E9BD8D724181}"/>
                </a:ext>
              </a:extLst>
            </p:cNvPr>
            <p:cNvSpPr/>
            <p:nvPr/>
          </p:nvSpPr>
          <p:spPr>
            <a:xfrm>
              <a:off x="3651160" y="3833869"/>
              <a:ext cx="1248751" cy="2453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Alarm</a:t>
              </a: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CCC71FA-5E15-3F20-9B09-1EC92ABDADCC}"/>
                </a:ext>
              </a:extLst>
            </p:cNvPr>
            <p:cNvSpPr/>
            <p:nvPr/>
          </p:nvSpPr>
          <p:spPr>
            <a:xfrm>
              <a:off x="553145" y="4336162"/>
              <a:ext cx="2730114" cy="557959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displayName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„Ventilation System“}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VentilationSystem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Raute 52">
              <a:extLst>
                <a:ext uri="{FF2B5EF4-FFF2-40B4-BE49-F238E27FC236}">
                  <a16:creationId xmlns:a16="http://schemas.microsoft.com/office/drawing/2014/main" id="{21775047-F719-44C4-2585-B888D50EA2FA}"/>
                </a:ext>
              </a:extLst>
            </p:cNvPr>
            <p:cNvSpPr/>
            <p:nvPr/>
          </p:nvSpPr>
          <p:spPr>
            <a:xfrm flipH="1">
              <a:off x="1861455" y="2225215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4" name="Raute 53">
              <a:extLst>
                <a:ext uri="{FF2B5EF4-FFF2-40B4-BE49-F238E27FC236}">
                  <a16:creationId xmlns:a16="http://schemas.microsoft.com/office/drawing/2014/main" id="{0D7A0779-3611-603A-9444-27F4B928F9F5}"/>
                </a:ext>
              </a:extLst>
            </p:cNvPr>
            <p:cNvSpPr/>
            <p:nvPr/>
          </p:nvSpPr>
          <p:spPr>
            <a:xfrm flipH="1">
              <a:off x="1860082" y="3322618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5" name="Raute 54">
              <a:extLst>
                <a:ext uri="{FF2B5EF4-FFF2-40B4-BE49-F238E27FC236}">
                  <a16:creationId xmlns:a16="http://schemas.microsoft.com/office/drawing/2014/main" id="{392023BF-A141-52D8-163B-DC4D3B958E98}"/>
                </a:ext>
              </a:extLst>
            </p:cNvPr>
            <p:cNvSpPr/>
            <p:nvPr/>
          </p:nvSpPr>
          <p:spPr>
            <a:xfrm flipH="1">
              <a:off x="4218192" y="3071427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6" name="Raute 55">
              <a:extLst>
                <a:ext uri="{FF2B5EF4-FFF2-40B4-BE49-F238E27FC236}">
                  <a16:creationId xmlns:a16="http://schemas.microsoft.com/office/drawing/2014/main" id="{B5E56732-4DA5-0AAC-9F48-B6EDB9B010B3}"/>
                </a:ext>
              </a:extLst>
            </p:cNvPr>
            <p:cNvSpPr/>
            <p:nvPr/>
          </p:nvSpPr>
          <p:spPr>
            <a:xfrm rot="10800000" flipH="1">
              <a:off x="4218192" y="1969458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773365C8-152F-5FD9-3437-F0BDB5153C6E}"/>
                </a:ext>
              </a:extLst>
            </p:cNvPr>
            <p:cNvSpPr/>
            <p:nvPr/>
          </p:nvSpPr>
          <p:spPr>
            <a:xfrm rot="16200000" flipH="1">
              <a:off x="3313519" y="1694305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5AB1227-7FF7-D812-C40C-69F62AE26798}"/>
                </a:ext>
              </a:extLst>
            </p:cNvPr>
            <p:cNvSpPr/>
            <p:nvPr/>
          </p:nvSpPr>
          <p:spPr>
            <a:xfrm>
              <a:off x="553146" y="2979189"/>
              <a:ext cx="2730114" cy="328243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aqLevel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isTimeSeries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}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DD405F6-B932-C46B-A029-935745B13C8E}"/>
                </a:ext>
              </a:extLst>
            </p:cNvPr>
            <p:cNvSpPr/>
            <p:nvPr/>
          </p:nvSpPr>
          <p:spPr>
            <a:xfrm>
              <a:off x="5421175" y="2209107"/>
              <a:ext cx="2889504" cy="1181044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type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value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isTimeSeries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unit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degreeFahrenheit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“}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,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quantity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Temperature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“}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50D2E2A3-EE4B-65A5-6B43-1854DE853A49}"/>
                </a:ext>
              </a:extLst>
            </p:cNvPr>
            <p:cNvSpPr/>
            <p:nvPr/>
          </p:nvSpPr>
          <p:spPr>
            <a:xfrm>
              <a:off x="3651160" y="4079258"/>
              <a:ext cx="1248751" cy="2453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Boolean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isActive</a:t>
              </a: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3E34B08-8A5E-9CE3-1B4A-275B3C52DC89}"/>
                </a:ext>
              </a:extLst>
            </p:cNvPr>
            <p:cNvSpPr/>
            <p:nvPr/>
          </p:nvSpPr>
          <p:spPr>
            <a:xfrm>
              <a:off x="3651160" y="1894529"/>
              <a:ext cx="1248751" cy="6753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2" name="Verbinder: gewinkelt 98">
              <a:extLst>
                <a:ext uri="{FF2B5EF4-FFF2-40B4-BE49-F238E27FC236}">
                  <a16:creationId xmlns:a16="http://schemas.microsoft.com/office/drawing/2014/main" id="{9361AF56-3825-371F-606A-B6BF69B566C1}"/>
                </a:ext>
              </a:extLst>
            </p:cNvPr>
            <p:cNvCxnSpPr>
              <a:cxnSpLocks/>
              <a:stCxn id="56" idx="0"/>
              <a:endCxn id="50" idx="0"/>
            </p:cNvCxnSpPr>
            <p:nvPr/>
          </p:nvCxnSpPr>
          <p:spPr>
            <a:xfrm rot="16200000" flipH="1">
              <a:off x="3971710" y="2424719"/>
              <a:ext cx="606813" cy="84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3" name="Verbinder: gewinkelt 98">
              <a:extLst>
                <a:ext uri="{FF2B5EF4-FFF2-40B4-BE49-F238E27FC236}">
                  <a16:creationId xmlns:a16="http://schemas.microsoft.com/office/drawing/2014/main" id="{3F05A8CB-AA0E-5F3E-BA71-615F04DBD330}"/>
                </a:ext>
              </a:extLst>
            </p:cNvPr>
            <p:cNvCxnSpPr>
              <a:cxnSpLocks/>
              <a:stCxn id="57" idx="2"/>
              <a:endCxn id="49" idx="1"/>
            </p:cNvCxnSpPr>
            <p:nvPr/>
          </p:nvCxnSpPr>
          <p:spPr>
            <a:xfrm flipV="1">
              <a:off x="3446156" y="1770220"/>
              <a:ext cx="205000" cy="223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4" name="Verbinder: gewinkelt 98">
              <a:extLst>
                <a:ext uri="{FF2B5EF4-FFF2-40B4-BE49-F238E27FC236}">
                  <a16:creationId xmlns:a16="http://schemas.microsoft.com/office/drawing/2014/main" id="{BC2C9853-8D45-6059-3E45-B0D0D0636418}"/>
                </a:ext>
              </a:extLst>
            </p:cNvPr>
            <p:cNvCxnSpPr>
              <a:cxnSpLocks/>
              <a:stCxn id="71" idx="0"/>
              <a:endCxn id="46" idx="1"/>
            </p:cNvCxnSpPr>
            <p:nvPr/>
          </p:nvCxnSpPr>
          <p:spPr>
            <a:xfrm flipV="1">
              <a:off x="5061634" y="1926869"/>
              <a:ext cx="359541" cy="86899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5" name="Verbinder: gewinkelt 98">
              <a:extLst>
                <a:ext uri="{FF2B5EF4-FFF2-40B4-BE49-F238E27FC236}">
                  <a16:creationId xmlns:a16="http://schemas.microsoft.com/office/drawing/2014/main" id="{4584C78C-D64B-7B0A-AFC8-2AA826E5130E}"/>
                </a:ext>
              </a:extLst>
            </p:cNvPr>
            <p:cNvCxnSpPr>
              <a:cxnSpLocks/>
              <a:stCxn id="55" idx="2"/>
              <a:endCxn id="51" idx="0"/>
            </p:cNvCxnSpPr>
            <p:nvPr/>
          </p:nvCxnSpPr>
          <p:spPr>
            <a:xfrm rot="16200000" flipH="1">
              <a:off x="3970030" y="3528363"/>
              <a:ext cx="610171" cy="84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6" name="Verbinder: gewinkelt 98">
              <a:extLst>
                <a:ext uri="{FF2B5EF4-FFF2-40B4-BE49-F238E27FC236}">
                  <a16:creationId xmlns:a16="http://schemas.microsoft.com/office/drawing/2014/main" id="{7F649880-6F7A-66FB-F3C8-A9A607C7E6DB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rot="16200000" flipH="1">
              <a:off x="1486758" y="3904719"/>
              <a:ext cx="861270" cy="1617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" name="Verbinder: gewinkelt 98">
              <a:extLst>
                <a:ext uri="{FF2B5EF4-FFF2-40B4-BE49-F238E27FC236}">
                  <a16:creationId xmlns:a16="http://schemas.microsoft.com/office/drawing/2014/main" id="{4F9B6C95-AA9A-8310-9948-9639BF5CA320}"/>
                </a:ext>
              </a:extLst>
            </p:cNvPr>
            <p:cNvCxnSpPr>
              <a:cxnSpLocks/>
              <a:stCxn id="47" idx="3"/>
              <a:endCxn id="50" idx="1"/>
            </p:cNvCxnSpPr>
            <p:nvPr/>
          </p:nvCxnSpPr>
          <p:spPr>
            <a:xfrm>
              <a:off x="3283259" y="2852370"/>
              <a:ext cx="367896" cy="485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C1685CE6-934E-6022-066A-395A925963E9}"/>
                </a:ext>
              </a:extLst>
            </p:cNvPr>
            <p:cNvSpPr/>
            <p:nvPr/>
          </p:nvSpPr>
          <p:spPr>
            <a:xfrm>
              <a:off x="5421175" y="3545267"/>
              <a:ext cx="2889504" cy="49670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displayName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 CO</a:t>
              </a:r>
              <a:r>
                <a:rPr kumimoji="0" lang="de-AT" sz="1200" b="1" i="0" u="none" strike="noStrike" kern="0" cap="none" spc="0" normalizeH="0" baseline="-2500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2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Sensor“}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CO2Sensor</a:t>
              </a:r>
              <a:endPara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F5B82D7-1CC5-802F-7401-5379DD549DDA}"/>
                </a:ext>
              </a:extLst>
            </p:cNvPr>
            <p:cNvSpPr/>
            <p:nvPr/>
          </p:nvSpPr>
          <p:spPr>
            <a:xfrm>
              <a:off x="5420334" y="4041973"/>
              <a:ext cx="2890345" cy="85214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type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value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{</a:t>
              </a: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isTimeSeries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unit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„ppm“ }</a:t>
              </a:r>
            </a:p>
          </p:txBody>
        </p:sp>
        <p:cxnSp>
          <p:nvCxnSpPr>
            <p:cNvPr id="70" name="Verbinder: gewinkelt 98">
              <a:extLst>
                <a:ext uri="{FF2B5EF4-FFF2-40B4-BE49-F238E27FC236}">
                  <a16:creationId xmlns:a16="http://schemas.microsoft.com/office/drawing/2014/main" id="{1FCD63A6-C327-7713-49D3-992986FDBEBE}"/>
                </a:ext>
              </a:extLst>
            </p:cNvPr>
            <p:cNvCxnSpPr>
              <a:cxnSpLocks/>
              <a:stCxn id="72" idx="0"/>
              <a:endCxn id="68" idx="1"/>
            </p:cNvCxnSpPr>
            <p:nvPr/>
          </p:nvCxnSpPr>
          <p:spPr>
            <a:xfrm>
              <a:off x="5061639" y="2969149"/>
              <a:ext cx="359537" cy="82447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1" name="Raute 70">
              <a:extLst>
                <a:ext uri="{FF2B5EF4-FFF2-40B4-BE49-F238E27FC236}">
                  <a16:creationId xmlns:a16="http://schemas.microsoft.com/office/drawing/2014/main" id="{8E83E449-2D03-833D-9013-E187672A256E}"/>
                </a:ext>
              </a:extLst>
            </p:cNvPr>
            <p:cNvSpPr/>
            <p:nvPr/>
          </p:nvSpPr>
          <p:spPr>
            <a:xfrm rot="5400000" flipH="1">
              <a:off x="4928997" y="2719733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2" name="Raute 71">
              <a:extLst>
                <a:ext uri="{FF2B5EF4-FFF2-40B4-BE49-F238E27FC236}">
                  <a16:creationId xmlns:a16="http://schemas.microsoft.com/office/drawing/2014/main" id="{B6B03CBD-D3AD-45E4-6A8F-BEE37D150FCB}"/>
                </a:ext>
              </a:extLst>
            </p:cNvPr>
            <p:cNvSpPr/>
            <p:nvPr/>
          </p:nvSpPr>
          <p:spPr>
            <a:xfrm rot="5400000" flipH="1">
              <a:off x="4928997" y="2893013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A9114795-FCF4-0801-5341-E57F2A7AC229}"/>
                </a:ext>
              </a:extLst>
            </p:cNvPr>
            <p:cNvSpPr/>
            <p:nvPr/>
          </p:nvSpPr>
          <p:spPr>
            <a:xfrm>
              <a:off x="3648945" y="2979366"/>
              <a:ext cx="1248751" cy="6753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E9D586E-5391-10A3-578A-BCCA25679463}"/>
                </a:ext>
              </a:extLst>
            </p:cNvPr>
            <p:cNvSpPr txBox="1"/>
            <p:nvPr/>
          </p:nvSpPr>
          <p:spPr>
            <a:xfrm>
              <a:off x="3446156" y="1547785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AT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D286ED47-5FF7-65A2-7666-1DE28E31CF74}"/>
                </a:ext>
              </a:extLst>
            </p:cNvPr>
            <p:cNvSpPr txBox="1"/>
            <p:nvPr/>
          </p:nvSpPr>
          <p:spPr>
            <a:xfrm>
              <a:off x="4329584" y="2455079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1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0D1992A5-56EC-4991-C7AE-550A8F3D8B0D}"/>
                </a:ext>
              </a:extLst>
            </p:cNvPr>
            <p:cNvSpPr txBox="1"/>
            <p:nvPr/>
          </p:nvSpPr>
          <p:spPr>
            <a:xfrm>
              <a:off x="1965731" y="4041973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BA74BE41-541C-30BA-FDD7-990CA970BDCB}"/>
                </a:ext>
              </a:extLst>
            </p:cNvPr>
            <p:cNvSpPr txBox="1"/>
            <p:nvPr/>
          </p:nvSpPr>
          <p:spPr>
            <a:xfrm>
              <a:off x="3422055" y="2656663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142F7CFB-28F2-3A9B-7174-884D04242D77}"/>
                </a:ext>
              </a:extLst>
            </p:cNvPr>
            <p:cNvSpPr txBox="1"/>
            <p:nvPr/>
          </p:nvSpPr>
          <p:spPr>
            <a:xfrm>
              <a:off x="4329583" y="3569435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1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EACC57ED-7312-373D-0A0D-881881815305}"/>
                </a:ext>
              </a:extLst>
            </p:cNvPr>
            <p:cNvSpPr txBox="1"/>
            <p:nvPr/>
          </p:nvSpPr>
          <p:spPr>
            <a:xfrm>
              <a:off x="5127903" y="1770215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40B1CA9F-DD86-AF28-D211-4597342D1CCB}"/>
                </a:ext>
              </a:extLst>
            </p:cNvPr>
            <p:cNvSpPr txBox="1"/>
            <p:nvPr/>
          </p:nvSpPr>
          <p:spPr>
            <a:xfrm>
              <a:off x="5183635" y="3791624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D9CF2F67-4EDC-9D23-25FA-50C2C9AD5975}"/>
                </a:ext>
              </a:extLst>
            </p:cNvPr>
            <p:cNvSpPr txBox="1"/>
            <p:nvPr/>
          </p:nvSpPr>
          <p:spPr>
            <a:xfrm>
              <a:off x="1973090" y="2453818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88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8DFDA-E690-2C7C-EBEF-BEF4370E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wine in new bottles?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A9C8F7-B0C8-5DC7-03E1-4EACE1631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8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1EA5F13-BB0B-B9E6-38C6-FFC99F290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8207375" cy="3492500"/>
          </a:xfrm>
        </p:spPr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RQ1: The extracted metamodels share similar modeling concepts</a:t>
            </a:r>
          </a:p>
          <a:p>
            <a:pPr lvl="1"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But: Many aspects not covered </a:t>
            </a:r>
            <a:r>
              <a:rPr lang="en-US" dirty="0"/>
              <a:t>by platform languages, e.g., communication, performance (MARTE) </a:t>
            </a:r>
          </a:p>
          <a:p>
            <a:pPr>
              <a:buClr>
                <a:srgbClr val="00519E"/>
              </a:buClr>
            </a:pPr>
            <a:r>
              <a:rPr lang="en-US" dirty="0"/>
              <a:t>RQ2: 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Concepts of the platforms align with object-oriented concepts and UML CD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Extend them with domain-specific concepts, e.g., units, time-series</a:t>
            </a:r>
          </a:p>
          <a:p>
            <a:pPr>
              <a:buClr>
                <a:srgbClr val="00519E"/>
              </a:buClr>
            </a:pPr>
            <a:r>
              <a:rPr lang="en-US" dirty="0"/>
              <a:t>RQ3:</a:t>
            </a:r>
            <a:r>
              <a:rPr lang="en-US" b="1" dirty="0"/>
              <a:t> </a:t>
            </a:r>
            <a:r>
              <a:rPr lang="en-US" dirty="0"/>
              <a:t>Using UML CD as a pivot, together with an UML profile enables portability (with limitations)</a:t>
            </a:r>
            <a:endParaRPr lang="en-US" b="1" dirty="0"/>
          </a:p>
          <a:p>
            <a:pPr>
              <a:buClr>
                <a:srgbClr val="00519E"/>
              </a:buClr>
            </a:pPr>
            <a:endParaRPr lang="en-US" dirty="0"/>
          </a:p>
          <a:p>
            <a:pPr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Outlook: </a:t>
            </a:r>
          </a:p>
          <a:p>
            <a:pPr lvl="1"/>
            <a:r>
              <a:rPr lang="en-US" dirty="0"/>
              <a:t>Explore other DT platforms and </a:t>
            </a:r>
            <a:r>
              <a:rPr lang="en-US" dirty="0">
                <a:solidFill>
                  <a:srgbClr val="00519E"/>
                </a:solidFill>
              </a:rPr>
              <a:t>derive a pivot DT DSL </a:t>
            </a:r>
            <a:r>
              <a:rPr lang="en-US" dirty="0"/>
              <a:t>for their platform independent description</a:t>
            </a:r>
          </a:p>
          <a:p>
            <a:pPr lvl="1"/>
            <a:r>
              <a:rPr lang="en-US" dirty="0">
                <a:solidFill>
                  <a:srgbClr val="00519E"/>
                </a:solidFill>
              </a:rPr>
              <a:t>Design a language family </a:t>
            </a:r>
            <a:r>
              <a:rPr lang="en-US" dirty="0"/>
              <a:t>(product line) for describing further aspects of digital twins</a:t>
            </a:r>
          </a:p>
          <a:p>
            <a:pPr lvl="1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2F5F8A-7A0C-16BF-486C-42BBC4F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8B713-63F5-4C5B-970B-2127CCBF4EB0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37A411-A9BD-E261-A3E2-709F7440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4CE408-BC37-AAF2-8265-A777E015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BE6B5E-40BD-163B-D9D1-016A85037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Old Wine in New Bottles?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6201CA2-D048-2646-6750-52D2D9E0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9241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20B64CC-B960-E222-B1E1-62C8C87EE37B}"/>
              </a:ext>
            </a:extLst>
          </p:cNvPr>
          <p:cNvGrpSpPr/>
          <p:nvPr/>
        </p:nvGrpSpPr>
        <p:grpSpPr>
          <a:xfrm>
            <a:off x="877251" y="2981339"/>
            <a:ext cx="7504815" cy="1834734"/>
            <a:chOff x="877251" y="2981339"/>
            <a:chExt cx="7504815" cy="1834734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B4CB8A27-1041-D609-DFA9-BE26C65280AB}"/>
                </a:ext>
              </a:extLst>
            </p:cNvPr>
            <p:cNvGrpSpPr/>
            <p:nvPr/>
          </p:nvGrpSpPr>
          <p:grpSpPr>
            <a:xfrm>
              <a:off x="5162456" y="2981339"/>
              <a:ext cx="3219610" cy="865659"/>
              <a:chOff x="7350533" y="3200084"/>
              <a:chExt cx="3219610" cy="865659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8C0465AB-961F-B450-4F67-9F5FE3ADE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0677" y="3200084"/>
                <a:ext cx="865659" cy="865659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94CEE1CF-1527-0A34-12AE-DE0F4ECB6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0533" y="3280836"/>
                <a:ext cx="1650144" cy="644588"/>
              </a:xfrm>
              <a:prstGeom prst="rect">
                <a:avLst/>
              </a:prstGeom>
            </p:spPr>
          </p:pic>
          <p:pic>
            <p:nvPicPr>
              <p:cNvPr id="9" name="Grafik 8" descr="Ein Bild, das Text, Geschirr enthält.&#10;&#10;Automatisch generierte Beschreibung">
                <a:extLst>
                  <a:ext uri="{FF2B5EF4-FFF2-40B4-BE49-F238E27FC236}">
                    <a16:creationId xmlns:a16="http://schemas.microsoft.com/office/drawing/2014/main" id="{C291EC31-63A8-0772-02A1-683EE0F16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1788" y="3522930"/>
                <a:ext cx="538355" cy="322340"/>
              </a:xfrm>
              <a:prstGeom prst="rect">
                <a:avLst/>
              </a:prstGeom>
            </p:spPr>
          </p:pic>
        </p:grpSp>
        <p:pic>
          <p:nvPicPr>
            <p:cNvPr id="18" name="Grafik 17" descr="Ein Bild, das Brot enthält.&#10;&#10;Automatisch generierte Beschreibung">
              <a:extLst>
                <a:ext uri="{FF2B5EF4-FFF2-40B4-BE49-F238E27FC236}">
                  <a16:creationId xmlns:a16="http://schemas.microsoft.com/office/drawing/2014/main" id="{FB0D87D1-F631-D12D-A40D-9A0E50A2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251" y="3672431"/>
              <a:ext cx="1715464" cy="1143642"/>
            </a:xfrm>
            <a:prstGeom prst="rect">
              <a:avLst/>
            </a:prstGeom>
          </p:spPr>
        </p:pic>
        <p:pic>
          <p:nvPicPr>
            <p:cNvPr id="22" name="Grafik 21" descr="Ein Bild, das schwarz enthält.&#10;&#10;Automatisch generierte Beschreibung">
              <a:extLst>
                <a:ext uri="{FF2B5EF4-FFF2-40B4-BE49-F238E27FC236}">
                  <a16:creationId xmlns:a16="http://schemas.microsoft.com/office/drawing/2014/main" id="{019511ED-13B9-9846-0845-40CB044FE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3102" y="3647643"/>
              <a:ext cx="1524857" cy="1143642"/>
            </a:xfrm>
            <a:prstGeom prst="rect">
              <a:avLst/>
            </a:prstGeom>
          </p:spPr>
        </p:pic>
        <p:sp>
          <p:nvSpPr>
            <p:cNvPr id="23" name="Pfeil: nach rechts 22">
              <a:extLst>
                <a:ext uri="{FF2B5EF4-FFF2-40B4-BE49-F238E27FC236}">
                  <a16:creationId xmlns:a16="http://schemas.microsoft.com/office/drawing/2014/main" id="{A301ADAD-63A6-3FB4-FC78-E66F902AC267}"/>
                </a:ext>
              </a:extLst>
            </p:cNvPr>
            <p:cNvSpPr/>
            <p:nvPr/>
          </p:nvSpPr>
          <p:spPr>
            <a:xfrm>
              <a:off x="3264735" y="4093391"/>
              <a:ext cx="2475046" cy="353924"/>
            </a:xfrm>
            <a:prstGeom prst="rightArrow">
              <a:avLst/>
            </a:prstGeom>
            <a:solidFill>
              <a:srgbClr val="00519E"/>
            </a:solidFill>
            <a:ln>
              <a:solidFill>
                <a:prstClr val="black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114300" rIns="0" bIns="1143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buAutoNum type="arabicPeriod"/>
              </a:pPr>
              <a:endParaRPr lang="en-US" sz="2400">
                <a:solidFill>
                  <a:schemeClr val="tx1">
                    <a:lumMod val="100000"/>
                  </a:schemeClr>
                </a:solidFill>
                <a:latin typeface="Arial (Headings)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56C575E-2250-86B9-F433-01B57F8023E4}"/>
                </a:ext>
              </a:extLst>
            </p:cNvPr>
            <p:cNvSpPr txBox="1"/>
            <p:nvPr/>
          </p:nvSpPr>
          <p:spPr>
            <a:xfrm>
              <a:off x="4273658" y="3811124"/>
              <a:ext cx="457200" cy="282267"/>
            </a:xfrm>
            <a:prstGeom prst="rect">
              <a:avLst/>
            </a:prstGeom>
          </p:spPr>
          <p:txBody>
            <a:bodyPr vert="horz" wrap="square" lIns="0" tIns="0" rIns="0" bIns="0" spcCol="288000" rtlCol="0">
              <a:noAutofit/>
            </a:bodyPr>
            <a:lstStyle/>
            <a:p>
              <a:pPr algn="ctr"/>
              <a:r>
                <a:rPr lang="en-US" sz="2400" dirty="0"/>
                <a:t>?</a:t>
              </a: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5DC9A806-8354-3C22-7A04-B5000312B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71994" y="3146086"/>
              <a:ext cx="728274" cy="529820"/>
            </a:xfrm>
            <a:prstGeom prst="rect">
              <a:avLst/>
            </a:prstGeom>
          </p:spPr>
        </p:pic>
      </p:grp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BD18D6-696D-420E-9FE0-A63DFC17F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8207375" cy="1542364"/>
          </a:xfrm>
        </p:spPr>
        <p:txBody>
          <a:bodyPr/>
          <a:lstStyle/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Digital Twins (DTs) monitor and optimize cyber-physical systems (CPS)</a:t>
            </a:r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ym typeface="Wingdings" panose="05000000000000000000" pitchFamily="2" charset="2"/>
              </a:rPr>
              <a:t>Developing DTs requires collaboration between software experts and CPS experts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DT Platforms provide dedicated modeling languages to facilitate DT engineering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But:</a:t>
            </a:r>
            <a:r>
              <a:rPr lang="en-US" b="1" dirty="0">
                <a:solidFill>
                  <a:srgbClr val="00519E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New concepts? </a:t>
            </a:r>
            <a:r>
              <a:rPr lang="en-US" dirty="0">
                <a:sym typeface="Wingdings" panose="05000000000000000000" pitchFamily="2" charset="2"/>
              </a:rPr>
              <a:t>Or existing concepts (old wine) wrapped in new textual syntaxes (new bottles)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4FAEBE-EE29-41FB-89A2-C63EAE16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F76D-FDF3-435D-90C8-3D18950BE9AA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F1D609-07A4-4637-A50A-213DB065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Modeling Capabilities of Digital Twin Platforms</a:t>
            </a:r>
            <a:r>
              <a:rPr lang="de-DE" dirty="0"/>
              <a:t> | Jérôme Pfeiffer | jerome.pfeiffer@isw.uni-stuttgart.de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56DA82-A6F6-4621-8617-095CB62C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4820D6-ADFE-4C24-8268-22077A9D7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0B65C4B-EEFC-4E43-8E74-D42C38D5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68F647F-B13B-E420-1174-F8D50E01CB3C}"/>
              </a:ext>
            </a:extLst>
          </p:cNvPr>
          <p:cNvSpPr txBox="1"/>
          <p:nvPr/>
        </p:nvSpPr>
        <p:spPr>
          <a:xfrm>
            <a:off x="6067496" y="4831816"/>
            <a:ext cx="2803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Old wine: Photo by Marco </a:t>
            </a:r>
            <a:r>
              <a:rPr lang="en-US" sz="800" dirty="0" err="1"/>
              <a:t>Mornati</a:t>
            </a:r>
            <a:r>
              <a:rPr lang="en-US" sz="800" dirty="0"/>
              <a:t> on </a:t>
            </a:r>
            <a:r>
              <a:rPr lang="en-US" sz="800" dirty="0" err="1"/>
              <a:t>Unsplash</a:t>
            </a:r>
            <a:endParaRPr lang="en-US" sz="800" dirty="0"/>
          </a:p>
          <a:p>
            <a:r>
              <a:rPr lang="en-US" sz="800" dirty="0"/>
              <a:t>New wine: Photo by Dan Cristian </a:t>
            </a:r>
            <a:r>
              <a:rPr lang="en-US" sz="800" dirty="0" err="1"/>
              <a:t>Pădureț</a:t>
            </a:r>
            <a:r>
              <a:rPr lang="en-US" sz="800" dirty="0"/>
              <a:t> on </a:t>
            </a:r>
            <a:r>
              <a:rPr lang="en-US" sz="800" dirty="0" err="1"/>
              <a:t>Unsplash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0146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B176207-228F-41BC-99E0-7A0DB2BBCC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AC7CA-F867-4B40-8BA9-BE5D27CBB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Jérôme Pfeiffer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B6138-D023-4DAD-A83E-27EB6D3872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94500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7F390-6ABE-4864-90F9-31D71696A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jerome.pfeiffer@isw.uni-stuttgart.de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411C52-FD64-42FC-8B5F-11A7A3793E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Research Assistant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006FCB-98CB-4752-800F-F967CFBF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109" y="4186592"/>
            <a:ext cx="1118833" cy="111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4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19446-88C9-C602-616A-A4BC9AC4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99" y="2250000"/>
            <a:ext cx="6306864" cy="900000"/>
          </a:xfrm>
        </p:spPr>
        <p:txBody>
          <a:bodyPr/>
          <a:lstStyle/>
          <a:p>
            <a:r>
              <a:rPr lang="en-US" sz="1400" dirty="0">
                <a:sym typeface="Wingdings" panose="05000000000000000000" pitchFamily="2" charset="2"/>
              </a:rPr>
              <a:t>RQ1: What are the conceptual </a:t>
            </a:r>
            <a:r>
              <a:rPr lang="en-US" sz="1400" dirty="0">
                <a:solidFill>
                  <a:srgbClr val="00B0F0"/>
                </a:solidFill>
                <a:sym typeface="Wingdings" panose="05000000000000000000" pitchFamily="2" charset="2"/>
              </a:rPr>
              <a:t>metamodels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used</a:t>
            </a:r>
            <a:r>
              <a:rPr lang="en-US" sz="1400" dirty="0">
                <a:sym typeface="Wingdings" panose="05000000000000000000" pitchFamily="2" charset="2"/>
              </a:rPr>
              <a:t> by existing DT platforms?</a:t>
            </a:r>
            <a:br>
              <a:rPr lang="en-US" sz="1400" dirty="0">
                <a:sym typeface="Wingdings" panose="05000000000000000000" pitchFamily="2" charset="2"/>
              </a:rPr>
            </a:b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dirty="0">
                <a:sym typeface="Wingdings" panose="05000000000000000000" pitchFamily="2" charset="2"/>
              </a:rPr>
              <a:t>RQ2: How do they </a:t>
            </a:r>
            <a:r>
              <a:rPr 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relate to existing modeling concepts </a:t>
            </a:r>
            <a:r>
              <a:rPr lang="en-US" sz="1400" dirty="0">
                <a:sym typeface="Wingdings" panose="05000000000000000000" pitchFamily="2" charset="2"/>
              </a:rPr>
              <a:t>and standards?</a:t>
            </a:r>
            <a:br>
              <a:rPr lang="en-US" sz="1400" dirty="0">
                <a:sym typeface="Wingdings" panose="05000000000000000000" pitchFamily="2" charset="2"/>
              </a:rPr>
            </a:b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dirty="0">
                <a:sym typeface="Wingdings" panose="05000000000000000000" pitchFamily="2" charset="2"/>
              </a:rPr>
              <a:t>RQ3: How can existing modeling concepts </a:t>
            </a:r>
            <a:r>
              <a:rPr 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enable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>
                <a:solidFill>
                  <a:schemeClr val="accent1"/>
                </a:solidFill>
                <a:sym typeface="Wingdings" panose="05000000000000000000" pitchFamily="2" charset="2"/>
              </a:rPr>
              <a:t>portability</a:t>
            </a:r>
            <a:r>
              <a:rPr lang="en-US" sz="1400" dirty="0">
                <a:sym typeface="Wingdings" panose="05000000000000000000" pitchFamily="2" charset="2"/>
              </a:rPr>
              <a:t>?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2990B8-1CBB-8139-D875-4B30C8728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777819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654CF7-B328-4D11-B5A5-1D9C7654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598400"/>
            <a:ext cx="4450570" cy="349250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Definition: A digital twin is a </a:t>
            </a:r>
            <a:r>
              <a:rPr lang="en-US" sz="1400" dirty="0">
                <a:solidFill>
                  <a:srgbClr val="00519E"/>
                </a:solidFill>
              </a:rPr>
              <a:t>digital model </a:t>
            </a:r>
            <a:r>
              <a:rPr lang="en-US" sz="1400" dirty="0"/>
              <a:t>of real-world things, places, business processes, and people</a:t>
            </a:r>
            <a:endParaRPr lang="en-US" dirty="0"/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JSON-based </a:t>
            </a:r>
            <a:r>
              <a:rPr lang="en-US" dirty="0">
                <a:solidFill>
                  <a:srgbClr val="00519E"/>
                </a:solidFill>
              </a:rPr>
              <a:t>Digital Twin Definition Language</a:t>
            </a:r>
            <a:endParaRPr lang="en-US" dirty="0"/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Models 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Contextualize raw data 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Act as contract to other services</a:t>
            </a:r>
          </a:p>
          <a:p>
            <a:pPr marL="176213" lvl="1" indent="0">
              <a:lnSpc>
                <a:spcPct val="150000"/>
              </a:lnSpc>
              <a:buClr>
                <a:srgbClr val="00519E"/>
              </a:buClr>
              <a:buNone/>
            </a:pPr>
            <a:endParaRPr lang="en-US" dirty="0"/>
          </a:p>
          <a:p>
            <a:pPr>
              <a:lnSpc>
                <a:spcPct val="15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Queries for analysis on received data</a:t>
            </a:r>
          </a:p>
          <a:p>
            <a:pPr>
              <a:lnSpc>
                <a:spcPct val="15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Visualization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982987-054D-49A9-BAF6-3C32545C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55F7A-8788-4798-9F89-BCB800974363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215D94-8452-4B11-88F2-1A6A42D8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C3BE6-44C1-4C00-BEB1-BA9CC926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8EDABF-44BB-4F60-9904-9FCDB6D62C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Microsoft Azure Digital Twin - A digital model of real-world things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CF932E6-2AC7-4273-A8B3-75A9E083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Platforms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BA4B4C5-3515-ED0C-8F8D-3B1ABA33A2FC}"/>
              </a:ext>
            </a:extLst>
          </p:cNvPr>
          <p:cNvGrpSpPr/>
          <p:nvPr/>
        </p:nvGrpSpPr>
        <p:grpSpPr>
          <a:xfrm>
            <a:off x="5161773" y="1494705"/>
            <a:ext cx="3647264" cy="3771612"/>
            <a:chOff x="5161773" y="1494705"/>
            <a:chExt cx="3647264" cy="3771612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E8D21578-E70E-4129-A7A7-6CF95DCC1F63}"/>
                </a:ext>
              </a:extLst>
            </p:cNvPr>
            <p:cNvGrpSpPr/>
            <p:nvPr/>
          </p:nvGrpSpPr>
          <p:grpSpPr>
            <a:xfrm>
              <a:off x="5161773" y="1813040"/>
              <a:ext cx="3513912" cy="3166897"/>
              <a:chOff x="5141495" y="963138"/>
              <a:chExt cx="3513912" cy="3166897"/>
            </a:xfrm>
          </p:grpSpPr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2A441F85-32B1-46FA-BB1E-683EE4AEEB17}"/>
                  </a:ext>
                </a:extLst>
              </p:cNvPr>
              <p:cNvGrpSpPr/>
              <p:nvPr/>
            </p:nvGrpSpPr>
            <p:grpSpPr>
              <a:xfrm>
                <a:off x="5141495" y="963138"/>
                <a:ext cx="3328737" cy="3016214"/>
                <a:chOff x="5141495" y="963138"/>
                <a:chExt cx="3328737" cy="3016214"/>
              </a:xfrm>
            </p:grpSpPr>
            <p:sp>
              <p:nvSpPr>
                <p:cNvPr id="13" name="Rectangle 2">
                  <a:extLst>
                    <a:ext uri="{FF2B5EF4-FFF2-40B4-BE49-F238E27FC236}">
                      <a16:creationId xmlns:a16="http://schemas.microsoft.com/office/drawing/2014/main" id="{F86E568A-F275-41BF-8F3D-E7E30081E8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754" y="963138"/>
                  <a:ext cx="3099478" cy="301621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{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"@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id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": "dtmi:com:example:Building;1",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"@type": "Interface",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displayName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": "Building",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contents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": [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{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"@type": "Property",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 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name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": 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name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",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schema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": 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string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writable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": 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true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},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{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"@type": 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Relationship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 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name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": 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contains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 "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target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": "dtmi:com:example:Room;1"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}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],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  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"@</a:t>
                  </a:r>
                  <a:r>
                    <a:rPr kumimoji="0" lang="de-DE" altLang="de-DE" sz="1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context</a:t>
                  </a: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": "dtmi:dtdl:context;2"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}</a:t>
                  </a:r>
                  <a:r>
                    <a:rPr kumimoji="0" lang="de-DE" altLang="de-DE" sz="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 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4" name="Rectangle 2">
                  <a:extLst>
                    <a:ext uri="{FF2B5EF4-FFF2-40B4-BE49-F238E27FC236}">
                      <a16:creationId xmlns:a16="http://schemas.microsoft.com/office/drawing/2014/main" id="{A88079C8-9250-4920-8645-F012588181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1495" y="963142"/>
                  <a:ext cx="229260" cy="301621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000" tIns="45720" rIns="3600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1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2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3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4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5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6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7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8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9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10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11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12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13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14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15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16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17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000" dirty="0">
                      <a:latin typeface="Consolas" panose="020B0609020204030204" pitchFamily="49" charset="0"/>
                    </a:rPr>
                    <a:t>18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nsolas" panose="020B0609020204030204" pitchFamily="49" charset="0"/>
                    </a:rPr>
                    <a:t>19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endParaRPr>
                </a:p>
              </p:txBody>
            </p:sp>
          </p:grp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54F5B8A9-4A31-4D62-BDA4-C3D05DFB7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2613" y="3417242"/>
                <a:ext cx="712794" cy="712793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CE60469-CE0C-4361-B32B-4DA54A021758}"/>
                </a:ext>
              </a:extLst>
            </p:cNvPr>
            <p:cNvSpPr txBox="1"/>
            <p:nvPr/>
          </p:nvSpPr>
          <p:spPr>
            <a:xfrm>
              <a:off x="5161773" y="4941876"/>
              <a:ext cx="3647264" cy="324441"/>
            </a:xfrm>
            <a:prstGeom prst="rect">
              <a:avLst/>
            </a:prstGeom>
          </p:spPr>
          <p:txBody>
            <a:bodyPr vert="horz" wrap="square" lIns="0" tIns="0" rIns="0" bIns="0" spcCol="288000" rtlCol="0">
              <a:no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https://azure.microsoft.com/en-us/services/digital-twins/</a:t>
              </a:r>
              <a:r>
                <a:rPr lang="en-US" sz="1000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20" name="AutoShape 40">
              <a:extLst>
                <a:ext uri="{FF2B5EF4-FFF2-40B4-BE49-F238E27FC236}">
                  <a16:creationId xmlns:a16="http://schemas.microsoft.com/office/drawing/2014/main" id="{064F780A-8E38-415C-BE5F-BCBC145884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030365" y="1494705"/>
              <a:ext cx="460145" cy="276225"/>
            </a:xfrm>
            <a:prstGeom prst="foldedCorner">
              <a:avLst>
                <a:gd name="adj" fmla="val 276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 anchorCtr="1"/>
            <a:lstStyle/>
            <a:p>
              <a:pPr eaLnBrk="0" hangingPunct="0">
                <a:lnSpc>
                  <a:spcPct val="70000"/>
                </a:lnSpc>
              </a:pPr>
              <a:r>
                <a:rPr lang="en-US" alt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DTDL</a:t>
              </a:r>
              <a:endParaRPr lang="en-US" altLang="de-DE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96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9ACA97-3391-D515-C2E3-574CEF07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598400"/>
            <a:ext cx="4303318" cy="3492500"/>
          </a:xfrm>
        </p:spPr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Definition: A digital twin</a:t>
            </a:r>
          </a:p>
          <a:p>
            <a:pPr lvl="1"/>
            <a:r>
              <a:rPr lang="en-US" dirty="0">
                <a:solidFill>
                  <a:srgbClr val="00519E"/>
                </a:solidFill>
              </a:rPr>
              <a:t>mirrors</a:t>
            </a:r>
            <a:r>
              <a:rPr lang="en-US" dirty="0"/>
              <a:t> physical asserts/devices</a:t>
            </a:r>
          </a:p>
          <a:p>
            <a:pPr lvl="1"/>
            <a:r>
              <a:rPr lang="en-US" dirty="0">
                <a:solidFill>
                  <a:srgbClr val="00519E"/>
                </a:solidFill>
              </a:rPr>
              <a:t>provides</a:t>
            </a:r>
            <a:r>
              <a:rPr lang="en-US" dirty="0"/>
              <a:t> various aspects + </a:t>
            </a:r>
            <a:r>
              <a:rPr lang="en-US" dirty="0">
                <a:solidFill>
                  <a:srgbClr val="00519E"/>
                </a:solidFill>
              </a:rPr>
              <a:t>services</a:t>
            </a:r>
            <a:r>
              <a:rPr lang="en-US" dirty="0"/>
              <a:t> around devices</a:t>
            </a:r>
          </a:p>
          <a:p>
            <a:pPr lvl="1"/>
            <a:r>
              <a:rPr lang="en-US" dirty="0"/>
              <a:t>keeps real and digital world in </a:t>
            </a:r>
            <a:r>
              <a:rPr lang="en-US" dirty="0">
                <a:solidFill>
                  <a:srgbClr val="00519E"/>
                </a:solidFill>
              </a:rPr>
              <a:t>sync</a:t>
            </a:r>
          </a:p>
          <a:p>
            <a:r>
              <a:rPr lang="en-US" dirty="0"/>
              <a:t>Modeling language: </a:t>
            </a:r>
            <a:r>
              <a:rPr lang="en-US" dirty="0" err="1"/>
              <a:t>VortoLang</a:t>
            </a:r>
            <a:endParaRPr lang="en-US" dirty="0"/>
          </a:p>
          <a:p>
            <a:pPr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Code </a:t>
            </a:r>
            <a:r>
              <a:rPr lang="en-US" dirty="0">
                <a:solidFill>
                  <a:srgbClr val="00519E"/>
                </a:solidFill>
              </a:rPr>
              <a:t>generators translate models into applications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964288-BCBC-FB1C-AB06-46AA00FD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E2B1-DDA9-4EB7-8980-2C2C3A4A6BB6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2ACE3-3190-D88E-F22C-90D4F1BC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8A56D9-BA0F-02E0-E8D7-B7E3F404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812DA2-B3A8-51F4-1F85-E8AA70022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Eclipse Foundation – Digital Twins mirror the physical world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0F5F90-E2E8-4416-CE6E-F7D414A2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Platforms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4F3EC5A-471B-919A-5301-6AE72C97312E}"/>
              </a:ext>
            </a:extLst>
          </p:cNvPr>
          <p:cNvGrpSpPr/>
          <p:nvPr/>
        </p:nvGrpSpPr>
        <p:grpSpPr>
          <a:xfrm>
            <a:off x="464014" y="3776947"/>
            <a:ext cx="4572000" cy="1377821"/>
            <a:chOff x="464014" y="3776947"/>
            <a:chExt cx="4572000" cy="1377821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82522459-A4C8-8DC2-5BF1-C15EAF6845E1}"/>
                </a:ext>
              </a:extLst>
            </p:cNvPr>
            <p:cNvGrpSpPr/>
            <p:nvPr/>
          </p:nvGrpSpPr>
          <p:grpSpPr>
            <a:xfrm>
              <a:off x="490925" y="3776947"/>
              <a:ext cx="4303633" cy="1001668"/>
              <a:chOff x="-419664" y="3592814"/>
              <a:chExt cx="5172123" cy="1203809"/>
            </a:xfrm>
          </p:grpSpPr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252EA55E-2994-3FF2-8AC7-951802FF7E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124" t="51709" r="579" b="1417"/>
              <a:stretch/>
            </p:blipFill>
            <p:spPr>
              <a:xfrm>
                <a:off x="953357" y="3592814"/>
                <a:ext cx="3799102" cy="1203808"/>
              </a:xfrm>
              <a:prstGeom prst="rect">
                <a:avLst/>
              </a:prstGeom>
            </p:spPr>
          </p:pic>
          <p:pic>
            <p:nvPicPr>
              <p:cNvPr id="31" name="Grafik 30">
                <a:extLst>
                  <a:ext uri="{FF2B5EF4-FFF2-40B4-BE49-F238E27FC236}">
                    <a16:creationId xmlns:a16="http://schemas.microsoft.com/office/drawing/2014/main" id="{AE866CD9-C54E-B1BE-6A06-2398FF98CD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4775" b="76620"/>
              <a:stretch/>
            </p:blipFill>
            <p:spPr>
              <a:xfrm>
                <a:off x="-419664" y="3592815"/>
                <a:ext cx="1392195" cy="1203808"/>
              </a:xfrm>
              <a:prstGeom prst="rect">
                <a:avLst/>
              </a:prstGeom>
            </p:spPr>
          </p:pic>
        </p:grp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67193B70-69FC-798B-48A7-BED0B01149DD}"/>
                </a:ext>
              </a:extLst>
            </p:cNvPr>
            <p:cNvSpPr txBox="1"/>
            <p:nvPr/>
          </p:nvSpPr>
          <p:spPr>
            <a:xfrm>
              <a:off x="464014" y="4778615"/>
              <a:ext cx="430331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accent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https://github.com/eclipse/vorto/blob/master/docs/tutorials/create_webapp_dashboard.md</a:t>
              </a:r>
              <a:r>
                <a:rPr lang="en-US" sz="800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C64FD28B-3908-0BB7-1216-4F6476A16706}"/>
                </a:ext>
              </a:extLst>
            </p:cNvPr>
            <p:cNvSpPr txBox="1"/>
            <p:nvPr/>
          </p:nvSpPr>
          <p:spPr>
            <a:xfrm>
              <a:off x="464014" y="4939324"/>
              <a:ext cx="457200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hlinkClick r:id="rId5"/>
                </a:rPr>
                <a:t>https://www.eclipse.org/vorto/</a:t>
              </a:r>
              <a:r>
                <a:rPr lang="en-US" sz="800" dirty="0"/>
                <a:t> 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3A90737-7772-C81E-7C57-A5BE912340A0}"/>
              </a:ext>
            </a:extLst>
          </p:cNvPr>
          <p:cNvGrpSpPr/>
          <p:nvPr/>
        </p:nvGrpSpPr>
        <p:grpSpPr>
          <a:xfrm>
            <a:off x="5036014" y="1858924"/>
            <a:ext cx="3639671" cy="3430336"/>
            <a:chOff x="5036014" y="1858924"/>
            <a:chExt cx="3639671" cy="3430336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6724033-A4BA-8FF5-988D-275E1B3E0E93}"/>
                </a:ext>
              </a:extLst>
            </p:cNvPr>
            <p:cNvGrpSpPr/>
            <p:nvPr/>
          </p:nvGrpSpPr>
          <p:grpSpPr>
            <a:xfrm>
              <a:off x="5036014" y="3481258"/>
              <a:ext cx="3383256" cy="1201007"/>
              <a:chOff x="4356459" y="947071"/>
              <a:chExt cx="3396550" cy="1201007"/>
            </a:xfrm>
          </p:grpSpPr>
          <p:sp>
            <p:nvSpPr>
              <p:cNvPr id="20" name="Rectangle 2">
                <a:extLst>
                  <a:ext uri="{FF2B5EF4-FFF2-40B4-BE49-F238E27FC236}">
                    <a16:creationId xmlns:a16="http://schemas.microsoft.com/office/drawing/2014/main" id="{289B22D3-38B2-197D-A415-4DA53ADEF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380" y="947749"/>
                <a:ext cx="3096629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6000" tIns="45720" rIns="3600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functionblock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Battery</a:t>
                </a: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{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kumimoji="0" lang="de-DE" altLang="de-DE" sz="12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status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{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kumimoji="0" lang="de-DE" altLang="de-DE" sz="12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mandatory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remainingCapacity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b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</a:t>
                </a:r>
                <a:r>
                  <a:rPr kumimoji="0" lang="de-DE" altLang="de-DE" sz="12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as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Percentage</a:t>
                </a:r>
                <a:b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  <a:endParaRPr kumimoji="0" lang="de-DE" altLang="de-DE" sz="2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1" name="Rectangle 2">
                <a:extLst>
                  <a:ext uri="{FF2B5EF4-FFF2-40B4-BE49-F238E27FC236}">
                    <a16:creationId xmlns:a16="http://schemas.microsoft.com/office/drawing/2014/main" id="{9CD95384-1AE4-CC4A-36CC-1409A8A57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459" y="947071"/>
                <a:ext cx="299921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6000" tIns="45720" rIns="3600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D27CF125-ABEA-A9DE-A040-9D3F52D99CC5}"/>
                </a:ext>
              </a:extLst>
            </p:cNvPr>
            <p:cNvGrpSpPr/>
            <p:nvPr/>
          </p:nvGrpSpPr>
          <p:grpSpPr>
            <a:xfrm>
              <a:off x="5036014" y="2207700"/>
              <a:ext cx="3383256" cy="1201007"/>
              <a:chOff x="4356459" y="947071"/>
              <a:chExt cx="3396550" cy="1201007"/>
            </a:xfrm>
          </p:grpSpPr>
          <p:sp>
            <p:nvSpPr>
              <p:cNvPr id="27" name="Rectangle 2">
                <a:extLst>
                  <a:ext uri="{FF2B5EF4-FFF2-40B4-BE49-F238E27FC236}">
                    <a16:creationId xmlns:a16="http://schemas.microsoft.com/office/drawing/2014/main" id="{B84BC580-614D-FC2B-34FF-2E200F23D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380" y="947749"/>
                <a:ext cx="3096629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6000" tIns="45720" rIns="3600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infomodel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0" lang="de-DE" altLang="de-DE" sz="120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ECar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{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kumimoji="0" lang="de-DE" altLang="de-DE" sz="1200" b="1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functionblock</a:t>
                </a: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{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de-DE" altLang="de-DE" sz="1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battery</a:t>
                </a: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altLang="de-DE" sz="1200" b="1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as</a:t>
                </a: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de-DE" altLang="de-DE" sz="12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Battery</a:t>
                </a:r>
                <a:endPara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//…</a:t>
                </a:r>
                <a:endPara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  }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  <a:endParaRPr kumimoji="0" lang="de-DE" altLang="de-DE" sz="28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28" name="Rectangle 2">
                <a:extLst>
                  <a:ext uri="{FF2B5EF4-FFF2-40B4-BE49-F238E27FC236}">
                    <a16:creationId xmlns:a16="http://schemas.microsoft.com/office/drawing/2014/main" id="{3F438312-128F-6DAA-33A7-72914FF81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459" y="947071"/>
                <a:ext cx="299921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6000" tIns="45720" rIns="3600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1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4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5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6</a:t>
                </a:r>
              </a:p>
            </p:txBody>
          </p:sp>
        </p:grp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0372521-B698-3E5A-B06E-6CB2C77B5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1232" y="4414807"/>
              <a:ext cx="874453" cy="874453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AutoShape 40">
              <a:extLst>
                <a:ext uri="{FF2B5EF4-FFF2-40B4-BE49-F238E27FC236}">
                  <a16:creationId xmlns:a16="http://schemas.microsoft.com/office/drawing/2014/main" id="{79C81F16-D26D-8320-D921-0830A87CAA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959125" y="1858924"/>
              <a:ext cx="460145" cy="276225"/>
            </a:xfrm>
            <a:prstGeom prst="foldedCorner">
              <a:avLst>
                <a:gd name="adj" fmla="val 2760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 anchorCtr="1"/>
            <a:lstStyle/>
            <a:p>
              <a:pPr eaLnBrk="0" hangingPunct="0">
                <a:lnSpc>
                  <a:spcPct val="70000"/>
                </a:lnSpc>
              </a:pPr>
              <a:r>
                <a:rPr lang="en-US" altLang="de-DE" sz="1000" dirty="0">
                  <a:latin typeface="Arial" panose="020B0604020202020204" pitchFamily="34" charset="0"/>
                  <a:cs typeface="Arial" panose="020B0604020202020204" pitchFamily="34" charset="0"/>
                </a:rPr>
                <a:t>VL</a:t>
              </a:r>
              <a:endParaRPr lang="en-US" altLang="de-DE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6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9ACA97-3391-D515-C2E3-574CEF07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598400"/>
            <a:ext cx="4286135" cy="3492500"/>
          </a:xfrm>
        </p:spPr>
        <p:txBody>
          <a:bodyPr/>
          <a:lstStyle/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Definition: 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A digital twin is a live digital representation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Dynamically updated with data to mimic the structure of the system</a:t>
            </a:r>
          </a:p>
          <a:p>
            <a:pPr marL="176213" lvl="1" indent="0">
              <a:lnSpc>
                <a:spcPct val="100000"/>
              </a:lnSpc>
              <a:buClr>
                <a:srgbClr val="00519E"/>
              </a:buClr>
              <a:buNone/>
            </a:pPr>
            <a:endParaRPr lang="en-US" dirty="0"/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IoT </a:t>
            </a:r>
            <a:r>
              <a:rPr lang="en-US" dirty="0" err="1"/>
              <a:t>TwinMaker</a:t>
            </a:r>
            <a:r>
              <a:rPr lang="en-US" dirty="0"/>
              <a:t> is an AWS service</a:t>
            </a:r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Provides API to create digital twin models via JSON</a:t>
            </a:r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Digital twin consist of components representing structural elements of the digital twin</a:t>
            </a:r>
            <a:endParaRPr lang="en-US" dirty="0"/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/>
              <a:t>Components and their relationships span a graph</a:t>
            </a:r>
          </a:p>
          <a:p>
            <a:pPr>
              <a:lnSpc>
                <a:spcPct val="100000"/>
              </a:lnSpc>
              <a:buClr>
                <a:srgbClr val="00519E"/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</a:t>
            </a:r>
            <a:r>
              <a:rPr lang="en-US" dirty="0">
                <a:solidFill>
                  <a:srgbClr val="00519E"/>
                </a:solidFill>
              </a:rPr>
              <a:t>Enables querying and visualization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964288-BCBC-FB1C-AB06-46AA00FD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6AC7-A9BF-4477-AECC-4963829EC9F7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2ACE3-3190-D88E-F22C-90D4F1BC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8A56D9-BA0F-02E0-E8D7-B7E3F404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812DA2-B3A8-51F4-1F85-E8AA70022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AWS IoT </a:t>
            </a:r>
            <a:r>
              <a:rPr lang="en-US" dirty="0" err="1"/>
              <a:t>TwinMaker</a:t>
            </a:r>
            <a:r>
              <a:rPr lang="en-US" dirty="0"/>
              <a:t> – A dynamically updated digital representation of data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0F5F90-E2E8-4416-CE6E-F7D414A2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Platforms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26B8A4A-1755-0776-3AF4-70D9ED357B58}"/>
              </a:ext>
            </a:extLst>
          </p:cNvPr>
          <p:cNvGrpSpPr/>
          <p:nvPr/>
        </p:nvGrpSpPr>
        <p:grpSpPr>
          <a:xfrm>
            <a:off x="4023280" y="1487716"/>
            <a:ext cx="4742102" cy="3673325"/>
            <a:chOff x="4023280" y="1487716"/>
            <a:chExt cx="4742102" cy="3673325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0B41122-5243-4962-9E02-26D1588EA4E1}"/>
                </a:ext>
              </a:extLst>
            </p:cNvPr>
            <p:cNvSpPr txBox="1"/>
            <p:nvPr/>
          </p:nvSpPr>
          <p:spPr>
            <a:xfrm>
              <a:off x="4023280" y="4945597"/>
              <a:ext cx="474210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hlinkClick r:id="rId2"/>
                </a:rPr>
                <a:t>https://docs.aws.amazon.com/iot-twinmaker/latest/guide/twinmaker-component-types-examples.html</a:t>
              </a:r>
              <a:r>
                <a:rPr lang="en-US" sz="800" dirty="0"/>
                <a:t> 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B221CD8C-D0F1-C810-5918-45946236A63F}"/>
                </a:ext>
              </a:extLst>
            </p:cNvPr>
            <p:cNvGrpSpPr/>
            <p:nvPr/>
          </p:nvGrpSpPr>
          <p:grpSpPr>
            <a:xfrm>
              <a:off x="4754450" y="1487716"/>
              <a:ext cx="3921235" cy="3463962"/>
              <a:chOff x="4754450" y="1385409"/>
              <a:chExt cx="3921235" cy="3463962"/>
            </a:xfrm>
          </p:grpSpPr>
          <p:grpSp>
            <p:nvGrpSpPr>
              <p:cNvPr id="22" name="Gruppieren 21">
                <a:extLst>
                  <a:ext uri="{FF2B5EF4-FFF2-40B4-BE49-F238E27FC236}">
                    <a16:creationId xmlns:a16="http://schemas.microsoft.com/office/drawing/2014/main" id="{357E8BC6-EF65-BD0F-FAD6-98F02CDB11BD}"/>
                  </a:ext>
                </a:extLst>
              </p:cNvPr>
              <p:cNvGrpSpPr/>
              <p:nvPr/>
            </p:nvGrpSpPr>
            <p:grpSpPr>
              <a:xfrm>
                <a:off x="4754450" y="1706780"/>
                <a:ext cx="3921235" cy="3142591"/>
                <a:chOff x="4073789" y="572165"/>
                <a:chExt cx="3936643" cy="3142591"/>
              </a:xfrm>
            </p:grpSpPr>
            <p:sp>
              <p:nvSpPr>
                <p:cNvPr id="23" name="Rectangle 2">
                  <a:extLst>
                    <a:ext uri="{FF2B5EF4-FFF2-40B4-BE49-F238E27FC236}">
                      <a16:creationId xmlns:a16="http://schemas.microsoft.com/office/drawing/2014/main" id="{4F5E036B-5001-3C56-FDDF-4FFC460CB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3710" y="575435"/>
                  <a:ext cx="3636722" cy="313932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000" tIns="0" rIns="36000" bIns="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{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componentTypeId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":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example.alarm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workspaceId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":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MyWorkspace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isSingleton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": 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false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propertyDefinitions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": {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alarm_status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": {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dataType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": {</a:t>
                  </a:r>
                </a:p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  "type": "STRING"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 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allowedValues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": [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    {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      "</a:t>
                  </a:r>
                  <a:r>
                    <a:rPr kumimoji="0" lang="de-DE" altLang="de-DE" sz="120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stringValue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": "ACTIVE"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    },//...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  ],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  </a:t>
                  </a: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}, //... 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  }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  }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20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}</a:t>
                  </a:r>
                  <a:endParaRPr kumimoji="0" lang="de-DE" altLang="de-DE" sz="2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24" name="Rectangle 2">
                  <a:extLst>
                    <a:ext uri="{FF2B5EF4-FFF2-40B4-BE49-F238E27FC236}">
                      <a16:creationId xmlns:a16="http://schemas.microsoft.com/office/drawing/2014/main" id="{1F24ACB1-42C3-2ECA-AA4D-4721E35219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3789" y="572165"/>
                  <a:ext cx="299921" cy="313932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36000" tIns="0" rIns="36000" bIns="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2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3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4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5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6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7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8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9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10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11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12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13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14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15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16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de-DE" altLang="de-DE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17</a:t>
                  </a:r>
                </a:p>
              </p:txBody>
            </p:sp>
          </p:grpSp>
          <p:sp>
            <p:nvSpPr>
              <p:cNvPr id="12" name="AutoShape 40">
                <a:extLst>
                  <a:ext uri="{FF2B5EF4-FFF2-40B4-BE49-F238E27FC236}">
                    <a16:creationId xmlns:a16="http://schemas.microsoft.com/office/drawing/2014/main" id="{7F2150C2-E6F5-091D-98CC-EDEEE1D42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8215540" y="1385409"/>
                <a:ext cx="460145" cy="276225"/>
              </a:xfrm>
              <a:prstGeom prst="foldedCorner">
                <a:avLst>
                  <a:gd name="adj" fmla="val 27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 anchorCtr="1"/>
              <a:lstStyle/>
              <a:p>
                <a:pPr eaLnBrk="0" hangingPunct="0">
                  <a:lnSpc>
                    <a:spcPct val="70000"/>
                  </a:lnSpc>
                </a:pPr>
                <a:r>
                  <a:rPr lang="en-US" altLang="de-DE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AWS</a:t>
                </a:r>
                <a:endParaRPr lang="en-US" altLang="de-DE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Grafik 13" descr="Ein Bild, das Text, Geschirr enthält.&#10;&#10;Automatisch generierte Beschreibung">
              <a:extLst>
                <a:ext uri="{FF2B5EF4-FFF2-40B4-BE49-F238E27FC236}">
                  <a16:creationId xmlns:a16="http://schemas.microsoft.com/office/drawing/2014/main" id="{22635613-88CA-D6A5-CF45-19DB238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9573" y="4402957"/>
              <a:ext cx="749244" cy="448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4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0A65F-A2BE-9E03-FC7C-0C99AFF24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99" y="2250000"/>
            <a:ext cx="6278289" cy="900000"/>
          </a:xfrm>
        </p:spPr>
        <p:txBody>
          <a:bodyPr/>
          <a:lstStyle/>
          <a:p>
            <a:r>
              <a:rPr lang="en-US" sz="2400" dirty="0">
                <a:sym typeface="Wingdings" panose="05000000000000000000" pitchFamily="2" charset="2"/>
              </a:rPr>
              <a:t>RQ1: What are the conceptual </a:t>
            </a:r>
            <a:r>
              <a:rPr lang="en-US" sz="2400" dirty="0">
                <a:solidFill>
                  <a:srgbClr val="00B0F0"/>
                </a:solidFill>
                <a:sym typeface="Wingdings" panose="05000000000000000000" pitchFamily="2" charset="2"/>
              </a:rPr>
              <a:t>metamodels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used</a:t>
            </a:r>
            <a:r>
              <a:rPr lang="en-US" sz="2400" dirty="0">
                <a:sym typeface="Wingdings" panose="05000000000000000000" pitchFamily="2" charset="2"/>
              </a:rPr>
              <a:t> by existing DT platforms?</a:t>
            </a:r>
            <a:endParaRPr lang="en-US" sz="2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D56D0-CB23-1AFE-0319-591885BF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7EA-7B8E-474F-AA8E-D4ECAB93AB91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Uncovering the metamodel of Microsoft Azure DTDL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What are the conceptual metamodels used by existing DT platforms?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D49C343-38CB-3018-8F6E-8D428D84D2F4}"/>
              </a:ext>
            </a:extLst>
          </p:cNvPr>
          <p:cNvGrpSpPr/>
          <p:nvPr/>
        </p:nvGrpSpPr>
        <p:grpSpPr>
          <a:xfrm>
            <a:off x="4283299" y="1765684"/>
            <a:ext cx="2369260" cy="1244037"/>
            <a:chOff x="4283299" y="1765684"/>
            <a:chExt cx="2369260" cy="1244037"/>
          </a:xfrm>
        </p:grpSpPr>
        <p:sp>
          <p:nvSpPr>
            <p:cNvPr id="222" name="Rechteck 221">
              <a:extLst>
                <a:ext uri="{FF2B5EF4-FFF2-40B4-BE49-F238E27FC236}">
                  <a16:creationId xmlns:a16="http://schemas.microsoft.com/office/drawing/2014/main" id="{6175158B-189D-87C2-6EAA-59FA92D07AE8}"/>
                </a:ext>
              </a:extLst>
            </p:cNvPr>
            <p:cNvSpPr/>
            <p:nvPr/>
          </p:nvSpPr>
          <p:spPr>
            <a:xfrm>
              <a:off x="5759820" y="2149034"/>
              <a:ext cx="705754" cy="27574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Interface</a:t>
              </a:r>
            </a:p>
          </p:txBody>
        </p:sp>
        <p:sp>
          <p:nvSpPr>
            <p:cNvPr id="236" name="Raute 235">
              <a:extLst>
                <a:ext uri="{FF2B5EF4-FFF2-40B4-BE49-F238E27FC236}">
                  <a16:creationId xmlns:a16="http://schemas.microsoft.com/office/drawing/2014/main" id="{5EDD3490-5021-8C63-8DC6-F9C010B1ADE8}"/>
                </a:ext>
              </a:extLst>
            </p:cNvPr>
            <p:cNvSpPr/>
            <p:nvPr/>
          </p:nvSpPr>
          <p:spPr>
            <a:xfrm flipH="1">
              <a:off x="6011710" y="2429024"/>
              <a:ext cx="88258" cy="123561"/>
            </a:xfrm>
            <a:prstGeom prst="diamon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8E8D4162-8D3F-796E-C2D8-56428956DA91}"/>
                </a:ext>
              </a:extLst>
            </p:cNvPr>
            <p:cNvSpPr/>
            <p:nvPr/>
          </p:nvSpPr>
          <p:spPr>
            <a:xfrm>
              <a:off x="5460690" y="2797116"/>
              <a:ext cx="1191869" cy="212605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InterfaceContent</a:t>
              </a:r>
              <a:endPara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9" name="Rechteck 238">
              <a:extLst>
                <a:ext uri="{FF2B5EF4-FFF2-40B4-BE49-F238E27FC236}">
                  <a16:creationId xmlns:a16="http://schemas.microsoft.com/office/drawing/2014/main" id="{E7A1AD63-3742-4F8D-698B-52CFB6DC8453}"/>
                </a:ext>
              </a:extLst>
            </p:cNvPr>
            <p:cNvSpPr/>
            <p:nvPr/>
          </p:nvSpPr>
          <p:spPr>
            <a:xfrm>
              <a:off x="4283299" y="2308344"/>
              <a:ext cx="916021" cy="20903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DTElement</a:t>
              </a:r>
              <a:endPara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2" name="Rechteck 241">
              <a:extLst>
                <a:ext uri="{FF2B5EF4-FFF2-40B4-BE49-F238E27FC236}">
                  <a16:creationId xmlns:a16="http://schemas.microsoft.com/office/drawing/2014/main" id="{BEE437E7-938A-6C4A-8FF9-075F2162F3E3}"/>
                </a:ext>
              </a:extLst>
            </p:cNvPr>
            <p:cNvSpPr/>
            <p:nvPr/>
          </p:nvSpPr>
          <p:spPr>
            <a:xfrm>
              <a:off x="4283300" y="1765684"/>
              <a:ext cx="913619" cy="20903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DTMI</a:t>
              </a:r>
            </a:p>
          </p:txBody>
        </p:sp>
        <p:cxnSp>
          <p:nvCxnSpPr>
            <p:cNvPr id="244" name="Verbinder: gewinkelt 171">
              <a:extLst>
                <a:ext uri="{FF2B5EF4-FFF2-40B4-BE49-F238E27FC236}">
                  <a16:creationId xmlns:a16="http://schemas.microsoft.com/office/drawing/2014/main" id="{1329ACDC-DE17-81B9-5A7A-3A9E3C74281A}"/>
                </a:ext>
              </a:extLst>
            </p:cNvPr>
            <p:cNvCxnSpPr>
              <a:cxnSpLocks/>
              <a:stCxn id="222" idx="0"/>
              <a:endCxn id="222" idx="1"/>
            </p:cNvCxnSpPr>
            <p:nvPr/>
          </p:nvCxnSpPr>
          <p:spPr>
            <a:xfrm rot="16200000" flipH="1" flipV="1">
              <a:off x="5867323" y="2041531"/>
              <a:ext cx="137871" cy="352877"/>
            </a:xfrm>
            <a:prstGeom prst="bentConnector4">
              <a:avLst>
                <a:gd name="adj1" fmla="val -131253"/>
                <a:gd name="adj2" fmla="val 151281"/>
              </a:avLst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48" name="Textfeld 247">
              <a:extLst>
                <a:ext uri="{FF2B5EF4-FFF2-40B4-BE49-F238E27FC236}">
                  <a16:creationId xmlns:a16="http://schemas.microsoft.com/office/drawing/2014/main" id="{E30453BA-C778-8151-4915-D1931E8FDE4F}"/>
                </a:ext>
              </a:extLst>
            </p:cNvPr>
            <p:cNvSpPr txBox="1"/>
            <p:nvPr/>
          </p:nvSpPr>
          <p:spPr>
            <a:xfrm>
              <a:off x="5243362" y="1934844"/>
              <a:ext cx="9124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0..2  </a:t>
              </a:r>
              <a:r>
                <a:rPr kumimoji="0" lang="de-AT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extends</a:t>
              </a:r>
              <a:endPara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Raute 253">
              <a:extLst>
                <a:ext uri="{FF2B5EF4-FFF2-40B4-BE49-F238E27FC236}">
                  <a16:creationId xmlns:a16="http://schemas.microsoft.com/office/drawing/2014/main" id="{83A51680-D329-4295-F3A3-A02DC77AF18B}"/>
                </a:ext>
              </a:extLst>
            </p:cNvPr>
            <p:cNvSpPr/>
            <p:nvPr/>
          </p:nvSpPr>
          <p:spPr>
            <a:xfrm rot="10800000" flipH="1">
              <a:off x="4695097" y="2178613"/>
              <a:ext cx="88258" cy="123561"/>
            </a:xfrm>
            <a:prstGeom prst="diamon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55" name="Verbinder: gewinkelt 171">
              <a:extLst>
                <a:ext uri="{FF2B5EF4-FFF2-40B4-BE49-F238E27FC236}">
                  <a16:creationId xmlns:a16="http://schemas.microsoft.com/office/drawing/2014/main" id="{034FB1A0-D4DD-6B6A-7A5D-AFFB1C70DB28}"/>
                </a:ext>
              </a:extLst>
            </p:cNvPr>
            <p:cNvCxnSpPr>
              <a:cxnSpLocks/>
              <a:stCxn id="237" idx="1"/>
              <a:endCxn id="258" idx="3"/>
            </p:cNvCxnSpPr>
            <p:nvPr/>
          </p:nvCxnSpPr>
          <p:spPr>
            <a:xfrm rot="10800000">
              <a:off x="4737296" y="2610141"/>
              <a:ext cx="723395" cy="293279"/>
            </a:xfrm>
            <a:prstGeom prst="bentConnector2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257" name="Textfeld 256">
              <a:extLst>
                <a:ext uri="{FF2B5EF4-FFF2-40B4-BE49-F238E27FC236}">
                  <a16:creationId xmlns:a16="http://schemas.microsoft.com/office/drawing/2014/main" id="{C9340A2A-C04D-4482-8EC3-0FA826E03C8F}"/>
                </a:ext>
              </a:extLst>
            </p:cNvPr>
            <p:cNvSpPr txBox="1"/>
            <p:nvPr/>
          </p:nvSpPr>
          <p:spPr>
            <a:xfrm>
              <a:off x="4740999" y="2034481"/>
              <a:ext cx="195856" cy="246221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triangle" w="lg" len="lg"/>
            </a:ln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58" name="Google Shape;528;g10f8d9d020d_0_26">
              <a:extLst>
                <a:ext uri="{FF2B5EF4-FFF2-40B4-BE49-F238E27FC236}">
                  <a16:creationId xmlns:a16="http://schemas.microsoft.com/office/drawing/2014/main" id="{101E796F-D9BD-0018-476D-90C74834FEB1}"/>
                </a:ext>
              </a:extLst>
            </p:cNvPr>
            <p:cNvSpPr/>
            <p:nvPr/>
          </p:nvSpPr>
          <p:spPr>
            <a:xfrm flipH="1">
              <a:off x="4688092" y="2523207"/>
              <a:ext cx="98407" cy="86933"/>
            </a:xfrm>
            <a:prstGeom prst="triangle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4"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28;g10f8d9d020d_0_26">
              <a:extLst>
                <a:ext uri="{FF2B5EF4-FFF2-40B4-BE49-F238E27FC236}">
                  <a16:creationId xmlns:a16="http://schemas.microsoft.com/office/drawing/2014/main" id="{C0EF2879-3110-88A7-9CD1-63A5B3B9961B}"/>
                </a:ext>
              </a:extLst>
            </p:cNvPr>
            <p:cNvSpPr/>
            <p:nvPr/>
          </p:nvSpPr>
          <p:spPr>
            <a:xfrm rot="16200000" flipH="1">
              <a:off x="5196506" y="2348771"/>
              <a:ext cx="98407" cy="86933"/>
            </a:xfrm>
            <a:prstGeom prst="triangle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4"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62ED6434-81DC-97BD-4A76-6FB6753F2DA0}"/>
                </a:ext>
              </a:extLst>
            </p:cNvPr>
            <p:cNvCxnSpPr>
              <a:cxnSpLocks/>
              <a:stCxn id="259" idx="3"/>
            </p:cNvCxnSpPr>
            <p:nvPr/>
          </p:nvCxnSpPr>
          <p:spPr>
            <a:xfrm>
              <a:off x="5289176" y="2392238"/>
              <a:ext cx="47064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84" name="Gerade Verbindung mit Pfeil 283">
              <a:extLst>
                <a:ext uri="{FF2B5EF4-FFF2-40B4-BE49-F238E27FC236}">
                  <a16:creationId xmlns:a16="http://schemas.microsoft.com/office/drawing/2014/main" id="{9C779C16-55B7-69D5-6501-FBC029B852F3}"/>
                </a:ext>
              </a:extLst>
            </p:cNvPr>
            <p:cNvCxnSpPr>
              <a:cxnSpLocks/>
              <a:stCxn id="254" idx="2"/>
              <a:endCxn id="242" idx="2"/>
            </p:cNvCxnSpPr>
            <p:nvPr/>
          </p:nvCxnSpPr>
          <p:spPr>
            <a:xfrm flipV="1">
              <a:off x="4739226" y="1974721"/>
              <a:ext cx="884" cy="203892"/>
            </a:xfrm>
            <a:prstGeom prst="straightConnector1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285" name="Gerade Verbindung mit Pfeil 284">
              <a:extLst>
                <a:ext uri="{FF2B5EF4-FFF2-40B4-BE49-F238E27FC236}">
                  <a16:creationId xmlns:a16="http://schemas.microsoft.com/office/drawing/2014/main" id="{56FF3F94-2F68-ACB7-0C0E-CAB3DF46E8BD}"/>
                </a:ext>
              </a:extLst>
            </p:cNvPr>
            <p:cNvCxnSpPr>
              <a:cxnSpLocks/>
              <a:stCxn id="236" idx="2"/>
              <a:endCxn id="237" idx="0"/>
            </p:cNvCxnSpPr>
            <p:nvPr/>
          </p:nvCxnSpPr>
          <p:spPr>
            <a:xfrm>
              <a:off x="6055839" y="2552585"/>
              <a:ext cx="786" cy="244531"/>
            </a:xfrm>
            <a:prstGeom prst="straightConnector1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C11AD73-9EAB-F449-E1F5-277034027A4E}"/>
              </a:ext>
            </a:extLst>
          </p:cNvPr>
          <p:cNvGrpSpPr/>
          <p:nvPr/>
        </p:nvGrpSpPr>
        <p:grpSpPr>
          <a:xfrm>
            <a:off x="3962490" y="3013100"/>
            <a:ext cx="2147159" cy="624825"/>
            <a:chOff x="3962490" y="3013100"/>
            <a:chExt cx="2147159" cy="624825"/>
          </a:xfrm>
        </p:grpSpPr>
        <p:sp>
          <p:nvSpPr>
            <p:cNvPr id="234" name="Rechteck 233">
              <a:extLst>
                <a:ext uri="{FF2B5EF4-FFF2-40B4-BE49-F238E27FC236}">
                  <a16:creationId xmlns:a16="http://schemas.microsoft.com/office/drawing/2014/main" id="{EDE70AD3-AAC0-1DD3-3272-D16C32E3546E}"/>
                </a:ext>
              </a:extLst>
            </p:cNvPr>
            <p:cNvSpPr/>
            <p:nvPr/>
          </p:nvSpPr>
          <p:spPr>
            <a:xfrm>
              <a:off x="3962490" y="3428888"/>
              <a:ext cx="777620" cy="20903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256" name="Google Shape;528;g10f8d9d020d_0_26">
              <a:extLst>
                <a:ext uri="{FF2B5EF4-FFF2-40B4-BE49-F238E27FC236}">
                  <a16:creationId xmlns:a16="http://schemas.microsoft.com/office/drawing/2014/main" id="{3DFFFB90-CC63-99B9-38B7-0FC5575D8CD0}"/>
                </a:ext>
              </a:extLst>
            </p:cNvPr>
            <p:cNvSpPr/>
            <p:nvPr/>
          </p:nvSpPr>
          <p:spPr>
            <a:xfrm flipH="1">
              <a:off x="6011242" y="3013100"/>
              <a:ext cx="98407" cy="86933"/>
            </a:xfrm>
            <a:prstGeom prst="triangle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4"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7" name="Verbinder: gewinkelt 286">
              <a:extLst>
                <a:ext uri="{FF2B5EF4-FFF2-40B4-BE49-F238E27FC236}">
                  <a16:creationId xmlns:a16="http://schemas.microsoft.com/office/drawing/2014/main" id="{A5E21E28-9471-E463-AEB0-78189BF0A62F}"/>
                </a:ext>
              </a:extLst>
            </p:cNvPr>
            <p:cNvCxnSpPr>
              <a:cxnSpLocks/>
              <a:stCxn id="234" idx="0"/>
              <a:endCxn id="256" idx="3"/>
            </p:cNvCxnSpPr>
            <p:nvPr/>
          </p:nvCxnSpPr>
          <p:spPr>
            <a:xfrm rot="5400000" flipH="1" flipV="1">
              <a:off x="5041445" y="2409889"/>
              <a:ext cx="328855" cy="1709145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4D4B3E3-90C9-AAF7-534B-BEBF5ED8B33C}"/>
              </a:ext>
            </a:extLst>
          </p:cNvPr>
          <p:cNvGrpSpPr/>
          <p:nvPr/>
        </p:nvGrpSpPr>
        <p:grpSpPr>
          <a:xfrm>
            <a:off x="4804918" y="3256257"/>
            <a:ext cx="779325" cy="374166"/>
            <a:chOff x="4804918" y="3256257"/>
            <a:chExt cx="779325" cy="374166"/>
          </a:xfrm>
        </p:grpSpPr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5E070E94-510B-7249-1FFD-6261B00306E5}"/>
                </a:ext>
              </a:extLst>
            </p:cNvPr>
            <p:cNvSpPr/>
            <p:nvPr/>
          </p:nvSpPr>
          <p:spPr>
            <a:xfrm>
              <a:off x="4804918" y="3429288"/>
              <a:ext cx="779325" cy="201135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Telemetry</a:t>
              </a:r>
              <a:endPara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88" name="Gerader Verbinder 287">
              <a:extLst>
                <a:ext uri="{FF2B5EF4-FFF2-40B4-BE49-F238E27FC236}">
                  <a16:creationId xmlns:a16="http://schemas.microsoft.com/office/drawing/2014/main" id="{914A54E5-1BF2-B239-B9C3-57C84E86375A}"/>
                </a:ext>
              </a:extLst>
            </p:cNvPr>
            <p:cNvCxnSpPr>
              <a:cxnSpLocks/>
              <a:stCxn id="231" idx="0"/>
            </p:cNvCxnSpPr>
            <p:nvPr/>
          </p:nvCxnSpPr>
          <p:spPr>
            <a:xfrm flipH="1" flipV="1">
              <a:off x="5194094" y="3256257"/>
              <a:ext cx="487" cy="17303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F358D53-B99F-9A03-77A4-5CBA21AA73EB}"/>
              </a:ext>
            </a:extLst>
          </p:cNvPr>
          <p:cNvGrpSpPr/>
          <p:nvPr/>
        </p:nvGrpSpPr>
        <p:grpSpPr>
          <a:xfrm>
            <a:off x="6060445" y="3100032"/>
            <a:ext cx="1689553" cy="523313"/>
            <a:chOff x="6060445" y="3100032"/>
            <a:chExt cx="1689553" cy="523313"/>
          </a:xfrm>
        </p:grpSpPr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1B481D3D-61CD-2992-F9F8-C61E361B9164}"/>
                </a:ext>
              </a:extLst>
            </p:cNvPr>
            <p:cNvSpPr/>
            <p:nvPr/>
          </p:nvSpPr>
          <p:spPr>
            <a:xfrm>
              <a:off x="6862817" y="3429200"/>
              <a:ext cx="887181" cy="194145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Relationship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1" name="Textfeld 250">
              <a:extLst>
                <a:ext uri="{FF2B5EF4-FFF2-40B4-BE49-F238E27FC236}">
                  <a16:creationId xmlns:a16="http://schemas.microsoft.com/office/drawing/2014/main" id="{540A0D6C-40D5-70C6-B95A-203A6782B8B7}"/>
                </a:ext>
              </a:extLst>
            </p:cNvPr>
            <p:cNvSpPr txBox="1"/>
            <p:nvPr/>
          </p:nvSpPr>
          <p:spPr>
            <a:xfrm>
              <a:off x="6516599" y="3364048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264" name="Raute 263">
              <a:extLst>
                <a:ext uri="{FF2B5EF4-FFF2-40B4-BE49-F238E27FC236}">
                  <a16:creationId xmlns:a16="http://schemas.microsoft.com/office/drawing/2014/main" id="{AFBD5E28-691E-EA11-EF38-95794F172855}"/>
                </a:ext>
              </a:extLst>
            </p:cNvPr>
            <p:cNvSpPr/>
            <p:nvPr/>
          </p:nvSpPr>
          <p:spPr>
            <a:xfrm rot="5400000" flipH="1">
              <a:off x="6749203" y="3466551"/>
              <a:ext cx="88258" cy="123561"/>
            </a:xfrm>
            <a:prstGeom prst="diamon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86" name="Gerade Verbindung mit Pfeil 285">
              <a:extLst>
                <a:ext uri="{FF2B5EF4-FFF2-40B4-BE49-F238E27FC236}">
                  <a16:creationId xmlns:a16="http://schemas.microsoft.com/office/drawing/2014/main" id="{A557C7B6-0F18-D23D-EA50-6527CD882483}"/>
                </a:ext>
              </a:extLst>
            </p:cNvPr>
            <p:cNvCxnSpPr>
              <a:cxnSpLocks/>
              <a:stCxn id="264" idx="2"/>
              <a:endCxn id="224" idx="3"/>
            </p:cNvCxnSpPr>
            <p:nvPr/>
          </p:nvCxnSpPr>
          <p:spPr>
            <a:xfrm flipH="1">
              <a:off x="6449378" y="3528332"/>
              <a:ext cx="282174" cy="2157"/>
            </a:xfrm>
            <a:prstGeom prst="straightConnector1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290" name="Verbinder: gewinkelt 289">
              <a:extLst>
                <a:ext uri="{FF2B5EF4-FFF2-40B4-BE49-F238E27FC236}">
                  <a16:creationId xmlns:a16="http://schemas.microsoft.com/office/drawing/2014/main" id="{6455B137-C8FD-4F37-DB90-F58F67DAE102}"/>
                </a:ext>
              </a:extLst>
            </p:cNvPr>
            <p:cNvCxnSpPr>
              <a:cxnSpLocks/>
              <a:stCxn id="256" idx="3"/>
              <a:endCxn id="227" idx="0"/>
            </p:cNvCxnSpPr>
            <p:nvPr/>
          </p:nvCxnSpPr>
          <p:spPr>
            <a:xfrm rot="16200000" flipH="1">
              <a:off x="6518843" y="2641634"/>
              <a:ext cx="329167" cy="1245963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5C25F19-7C14-0B99-C1F9-01F91F09D7FC}"/>
              </a:ext>
            </a:extLst>
          </p:cNvPr>
          <p:cNvGrpSpPr/>
          <p:nvPr/>
        </p:nvGrpSpPr>
        <p:grpSpPr>
          <a:xfrm>
            <a:off x="6060444" y="2273441"/>
            <a:ext cx="2615242" cy="1349894"/>
            <a:chOff x="6060444" y="2273441"/>
            <a:chExt cx="2615242" cy="1349894"/>
          </a:xfrm>
        </p:grpSpPr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3CB9B3B1-7189-7D84-8D20-5251C49C7BE9}"/>
                </a:ext>
              </a:extLst>
            </p:cNvPr>
            <p:cNvSpPr txBox="1"/>
            <p:nvPr/>
          </p:nvSpPr>
          <p:spPr>
            <a:xfrm>
              <a:off x="6569442" y="2273441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kumimoji="0" lang="de-AT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  <a:endPara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Rechteck 245">
              <a:extLst>
                <a:ext uri="{FF2B5EF4-FFF2-40B4-BE49-F238E27FC236}">
                  <a16:creationId xmlns:a16="http://schemas.microsoft.com/office/drawing/2014/main" id="{7907F29C-BDA6-759A-6FCE-8B1EBF5B0E1D}"/>
                </a:ext>
              </a:extLst>
            </p:cNvPr>
            <p:cNvSpPr/>
            <p:nvPr/>
          </p:nvSpPr>
          <p:spPr>
            <a:xfrm>
              <a:off x="7832799" y="3422125"/>
              <a:ext cx="768914" cy="20121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Component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52" name="Verbinder: gewinkelt 171">
              <a:extLst>
                <a:ext uri="{FF2B5EF4-FFF2-40B4-BE49-F238E27FC236}">
                  <a16:creationId xmlns:a16="http://schemas.microsoft.com/office/drawing/2014/main" id="{20100491-1CFA-4662-DB28-0635855BCC8A}"/>
                </a:ext>
              </a:extLst>
            </p:cNvPr>
            <p:cNvCxnSpPr>
              <a:cxnSpLocks/>
              <a:endCxn id="222" idx="3"/>
            </p:cNvCxnSpPr>
            <p:nvPr/>
          </p:nvCxnSpPr>
          <p:spPr>
            <a:xfrm rot="10800000">
              <a:off x="6465574" y="2286905"/>
              <a:ext cx="1866800" cy="1144928"/>
            </a:xfrm>
            <a:prstGeom prst="bentConnector3">
              <a:avLst>
                <a:gd name="adj1" fmla="val -513"/>
              </a:avLst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291" name="Verbinder: gewinkelt 290">
              <a:extLst>
                <a:ext uri="{FF2B5EF4-FFF2-40B4-BE49-F238E27FC236}">
                  <a16:creationId xmlns:a16="http://schemas.microsoft.com/office/drawing/2014/main" id="{A31AE35E-D7C8-DA10-B05A-9A82DB75B82E}"/>
                </a:ext>
              </a:extLst>
            </p:cNvPr>
            <p:cNvCxnSpPr>
              <a:cxnSpLocks/>
              <a:stCxn id="256" idx="3"/>
              <a:endCxn id="246" idx="0"/>
            </p:cNvCxnSpPr>
            <p:nvPr/>
          </p:nvCxnSpPr>
          <p:spPr>
            <a:xfrm rot="16200000" flipH="1">
              <a:off x="6977804" y="2182673"/>
              <a:ext cx="322092" cy="2156811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B47CD58D-3093-15C9-04A0-D1B43B35EA36}"/>
                </a:ext>
              </a:extLst>
            </p:cNvPr>
            <p:cNvSpPr/>
            <p:nvPr/>
          </p:nvSpPr>
          <p:spPr>
            <a:xfrm>
              <a:off x="8115464" y="3431835"/>
              <a:ext cx="560222" cy="1858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7688D7E-4554-6AF1-4A9F-581291D25973}"/>
              </a:ext>
            </a:extLst>
          </p:cNvPr>
          <p:cNvGrpSpPr/>
          <p:nvPr/>
        </p:nvGrpSpPr>
        <p:grpSpPr>
          <a:xfrm>
            <a:off x="3888617" y="3095873"/>
            <a:ext cx="4666617" cy="1827742"/>
            <a:chOff x="3888617" y="3095873"/>
            <a:chExt cx="4666617" cy="1827742"/>
          </a:xfrm>
        </p:grpSpPr>
        <p:cxnSp>
          <p:nvCxnSpPr>
            <p:cNvPr id="278" name="Verbinder: gewinkelt 171">
              <a:extLst>
                <a:ext uri="{FF2B5EF4-FFF2-40B4-BE49-F238E27FC236}">
                  <a16:creationId xmlns:a16="http://schemas.microsoft.com/office/drawing/2014/main" id="{60629B95-2C0B-8F47-C883-CB83DCC0C83E}"/>
                </a:ext>
              </a:extLst>
            </p:cNvPr>
            <p:cNvCxnSpPr>
              <a:cxnSpLocks/>
              <a:stCxn id="276" idx="2"/>
              <a:endCxn id="260" idx="1"/>
            </p:cNvCxnSpPr>
            <p:nvPr/>
          </p:nvCxnSpPr>
          <p:spPr>
            <a:xfrm rot="16200000" flipH="1">
              <a:off x="5183403" y="3729374"/>
              <a:ext cx="187932" cy="240259"/>
            </a:xfrm>
            <a:prstGeom prst="bentConnector2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98506-7DB7-403D-67F6-EB1A9B7C5254}"/>
                </a:ext>
              </a:extLst>
            </p:cNvPr>
            <p:cNvGrpSpPr/>
            <p:nvPr/>
          </p:nvGrpSpPr>
          <p:grpSpPr>
            <a:xfrm>
              <a:off x="3888617" y="3095873"/>
              <a:ext cx="4666617" cy="1827742"/>
              <a:chOff x="3888617" y="3095873"/>
              <a:chExt cx="4666617" cy="1827742"/>
            </a:xfrm>
          </p:grpSpPr>
          <p:sp>
            <p:nvSpPr>
              <p:cNvPr id="224" name="Rechteck 223">
                <a:extLst>
                  <a:ext uri="{FF2B5EF4-FFF2-40B4-BE49-F238E27FC236}">
                    <a16:creationId xmlns:a16="http://schemas.microsoft.com/office/drawing/2014/main" id="{752226EF-93BA-DB79-5BDD-5A85F8A3836A}"/>
                  </a:ext>
                </a:extLst>
              </p:cNvPr>
              <p:cNvSpPr/>
              <p:nvPr/>
            </p:nvSpPr>
            <p:spPr>
              <a:xfrm>
                <a:off x="5670052" y="3431835"/>
                <a:ext cx="779326" cy="197308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Property</a:t>
                </a:r>
                <a:endPara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0" name="Rechteck 259">
                <a:extLst>
                  <a:ext uri="{FF2B5EF4-FFF2-40B4-BE49-F238E27FC236}">
                    <a16:creationId xmlns:a16="http://schemas.microsoft.com/office/drawing/2014/main" id="{A6AF5352-793F-B154-B156-70E9B527265C}"/>
                  </a:ext>
                </a:extLst>
              </p:cNvPr>
              <p:cNvSpPr/>
              <p:nvPr/>
            </p:nvSpPr>
            <p:spPr>
              <a:xfrm>
                <a:off x="5397499" y="3846406"/>
                <a:ext cx="609426" cy="194127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lIns="36000" rIns="3600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Schema</a:t>
                </a:r>
                <a:endPara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1" name="Rechteck 260">
                <a:extLst>
                  <a:ext uri="{FF2B5EF4-FFF2-40B4-BE49-F238E27FC236}">
                    <a16:creationId xmlns:a16="http://schemas.microsoft.com/office/drawing/2014/main" id="{9F1C05C1-2FDC-E696-9158-7ED0979620E0}"/>
                  </a:ext>
                </a:extLst>
              </p:cNvPr>
              <p:cNvSpPr/>
              <p:nvPr/>
            </p:nvSpPr>
            <p:spPr>
              <a:xfrm>
                <a:off x="4593032" y="4409034"/>
                <a:ext cx="534216" cy="194127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lIns="36000" rIns="3600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Object</a:t>
                </a:r>
                <a:endPara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2" name="Rechteck 261">
                <a:extLst>
                  <a:ext uri="{FF2B5EF4-FFF2-40B4-BE49-F238E27FC236}">
                    <a16:creationId xmlns:a16="http://schemas.microsoft.com/office/drawing/2014/main" id="{11BEA6E7-40A4-6FED-B270-22B07AA80533}"/>
                  </a:ext>
                </a:extLst>
              </p:cNvPr>
              <p:cNvSpPr/>
              <p:nvPr/>
            </p:nvSpPr>
            <p:spPr>
              <a:xfrm>
                <a:off x="5199321" y="4725911"/>
                <a:ext cx="476682" cy="194127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lIns="36000" rIns="3600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Array</a:t>
                </a:r>
                <a:endPara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3" name="Rechteck 262">
                <a:extLst>
                  <a:ext uri="{FF2B5EF4-FFF2-40B4-BE49-F238E27FC236}">
                    <a16:creationId xmlns:a16="http://schemas.microsoft.com/office/drawing/2014/main" id="{1FDE4DE0-1ED4-C034-AEC9-C459DECF3433}"/>
                  </a:ext>
                </a:extLst>
              </p:cNvPr>
              <p:cNvSpPr/>
              <p:nvPr/>
            </p:nvSpPr>
            <p:spPr>
              <a:xfrm>
                <a:off x="6093761" y="4729488"/>
                <a:ext cx="493893" cy="194127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lIns="36000" rIns="3600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Enum</a:t>
                </a:r>
                <a:endPara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5" name="Rechteck 264">
                <a:extLst>
                  <a:ext uri="{FF2B5EF4-FFF2-40B4-BE49-F238E27FC236}">
                    <a16:creationId xmlns:a16="http://schemas.microsoft.com/office/drawing/2014/main" id="{79643AF3-BDAC-AF52-65F1-08AE2AB7A59B}"/>
                  </a:ext>
                </a:extLst>
              </p:cNvPr>
              <p:cNvSpPr/>
              <p:nvPr/>
            </p:nvSpPr>
            <p:spPr>
              <a:xfrm>
                <a:off x="5778363" y="4410182"/>
                <a:ext cx="416292" cy="194127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lIns="36000" rIns="3600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Map</a:t>
                </a:r>
                <a:endPara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6" name="Rechteck 265">
                <a:extLst>
                  <a:ext uri="{FF2B5EF4-FFF2-40B4-BE49-F238E27FC236}">
                    <a16:creationId xmlns:a16="http://schemas.microsoft.com/office/drawing/2014/main" id="{0BBBFD35-E735-0067-8E5F-0A7481E9CD8F}"/>
                  </a:ext>
                </a:extLst>
              </p:cNvPr>
              <p:cNvSpPr/>
              <p:nvPr/>
            </p:nvSpPr>
            <p:spPr>
              <a:xfrm>
                <a:off x="3888617" y="4729488"/>
                <a:ext cx="1179092" cy="194127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InterfaceSchema</a:t>
                </a:r>
                <a:endPara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7" name="Rechteck 266">
                <a:extLst>
                  <a:ext uri="{FF2B5EF4-FFF2-40B4-BE49-F238E27FC236}">
                    <a16:creationId xmlns:a16="http://schemas.microsoft.com/office/drawing/2014/main" id="{BD0CA072-48BE-3DA3-8400-21F94C755D8E}"/>
                  </a:ext>
                </a:extLst>
              </p:cNvPr>
              <p:cNvSpPr/>
              <p:nvPr/>
            </p:nvSpPr>
            <p:spPr>
              <a:xfrm>
                <a:off x="6464201" y="4406102"/>
                <a:ext cx="1307843" cy="194128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GeospacialSchema</a:t>
                </a:r>
                <a:endPara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68" name="Google Shape;528;g10f8d9d020d_0_26">
                <a:extLst>
                  <a:ext uri="{FF2B5EF4-FFF2-40B4-BE49-F238E27FC236}">
                    <a16:creationId xmlns:a16="http://schemas.microsoft.com/office/drawing/2014/main" id="{119690F4-8772-CE0B-C658-D5DD9BCDC15E}"/>
                  </a:ext>
                </a:extLst>
              </p:cNvPr>
              <p:cNvSpPr/>
              <p:nvPr/>
            </p:nvSpPr>
            <p:spPr>
              <a:xfrm flipH="1">
                <a:off x="5691148" y="4044105"/>
                <a:ext cx="98407" cy="86933"/>
              </a:xfrm>
              <a:prstGeom prst="triangle">
                <a:avLst>
                  <a:gd name="adj" fmla="val 50000"/>
                </a:avLst>
              </a:prstGeom>
              <a:solidFill>
                <a:sysClr val="window" lastClr="FFFFFF"/>
              </a:solidFill>
              <a:ln w="9525" cap="flat" cmpd="sng">
                <a:solidFill>
                  <a:sysClr val="windowText" lastClr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4"/>
                  <a:buFontTx/>
                  <a:buNone/>
                  <a:tabLst/>
                  <a:defRPr/>
                </a:pPr>
                <a:endParaRPr kumimoji="0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9" name="Verbinder: gewinkelt 171">
                <a:extLst>
                  <a:ext uri="{FF2B5EF4-FFF2-40B4-BE49-F238E27FC236}">
                    <a16:creationId xmlns:a16="http://schemas.microsoft.com/office/drawing/2014/main" id="{89A01448-E7CB-3292-CF75-A4F55D95D4AC}"/>
                  </a:ext>
                </a:extLst>
              </p:cNvPr>
              <p:cNvCxnSpPr>
                <a:cxnSpLocks/>
                <a:stCxn id="261" idx="0"/>
                <a:endCxn id="268" idx="3"/>
              </p:cNvCxnSpPr>
              <p:nvPr/>
            </p:nvCxnSpPr>
            <p:spPr>
              <a:xfrm rot="5400000" flipH="1" flipV="1">
                <a:off x="5161247" y="3829932"/>
                <a:ext cx="277996" cy="880211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70" name="Verbinder: gewinkelt 171">
                <a:extLst>
                  <a:ext uri="{FF2B5EF4-FFF2-40B4-BE49-F238E27FC236}">
                    <a16:creationId xmlns:a16="http://schemas.microsoft.com/office/drawing/2014/main" id="{B1AE19EE-0605-6AA7-3242-65EB56B7C0E0}"/>
                  </a:ext>
                </a:extLst>
              </p:cNvPr>
              <p:cNvCxnSpPr>
                <a:cxnSpLocks/>
                <a:stCxn id="262" idx="0"/>
                <a:endCxn id="268" idx="3"/>
              </p:cNvCxnSpPr>
              <p:nvPr/>
            </p:nvCxnSpPr>
            <p:spPr>
              <a:xfrm rot="5400000" flipH="1" flipV="1">
                <a:off x="5291571" y="4277131"/>
                <a:ext cx="594873" cy="302688"/>
              </a:xfrm>
              <a:prstGeom prst="bentConnector3">
                <a:avLst>
                  <a:gd name="adj1" fmla="val 76220"/>
                </a:avLst>
              </a:prstGeom>
              <a:noFill/>
              <a:ln w="9525" cap="flat" cmpd="sng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71" name="Verbinder: gewinkelt 171">
                <a:extLst>
                  <a:ext uri="{FF2B5EF4-FFF2-40B4-BE49-F238E27FC236}">
                    <a16:creationId xmlns:a16="http://schemas.microsoft.com/office/drawing/2014/main" id="{0B7BC48D-B6A5-297E-4492-8A9E7A5AA411}"/>
                  </a:ext>
                </a:extLst>
              </p:cNvPr>
              <p:cNvCxnSpPr>
                <a:cxnSpLocks/>
                <a:stCxn id="265" idx="0"/>
                <a:endCxn id="268" idx="3"/>
              </p:cNvCxnSpPr>
              <p:nvPr/>
            </p:nvCxnSpPr>
            <p:spPr>
              <a:xfrm rot="16200000" flipV="1">
                <a:off x="5723858" y="4147530"/>
                <a:ext cx="279144" cy="246159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72" name="Verbinder: gewinkelt 171">
                <a:extLst>
                  <a:ext uri="{FF2B5EF4-FFF2-40B4-BE49-F238E27FC236}">
                    <a16:creationId xmlns:a16="http://schemas.microsoft.com/office/drawing/2014/main" id="{D544665C-6801-0899-C382-955295FADFA1}"/>
                  </a:ext>
                </a:extLst>
              </p:cNvPr>
              <p:cNvCxnSpPr>
                <a:cxnSpLocks/>
                <a:stCxn id="263" idx="0"/>
                <a:endCxn id="268" idx="3"/>
              </p:cNvCxnSpPr>
              <p:nvPr/>
            </p:nvCxnSpPr>
            <p:spPr>
              <a:xfrm rot="16200000" flipV="1">
                <a:off x="5741305" y="4130085"/>
                <a:ext cx="598450" cy="600357"/>
              </a:xfrm>
              <a:prstGeom prst="bentConnector3">
                <a:avLst>
                  <a:gd name="adj1" fmla="val 76063"/>
                </a:avLst>
              </a:prstGeom>
              <a:noFill/>
              <a:ln w="9525" cap="flat" cmpd="sng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73" name="Verbinder: gewinkelt 171">
                <a:extLst>
                  <a:ext uri="{FF2B5EF4-FFF2-40B4-BE49-F238E27FC236}">
                    <a16:creationId xmlns:a16="http://schemas.microsoft.com/office/drawing/2014/main" id="{120CED02-8DFE-C3C8-16A6-D39972BA4E43}"/>
                  </a:ext>
                </a:extLst>
              </p:cNvPr>
              <p:cNvCxnSpPr>
                <a:cxnSpLocks/>
                <a:stCxn id="266" idx="0"/>
              </p:cNvCxnSpPr>
              <p:nvPr/>
            </p:nvCxnSpPr>
            <p:spPr>
              <a:xfrm rot="5400000" flipH="1" flipV="1">
                <a:off x="4507639" y="4252795"/>
                <a:ext cx="458502" cy="491253"/>
              </a:xfrm>
              <a:prstGeom prst="bentConnector2">
                <a:avLst/>
              </a:prstGeom>
              <a:noFill/>
              <a:ln w="9525" cap="flat" cmpd="sng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75" name="Raute 274">
                <a:extLst>
                  <a:ext uri="{FF2B5EF4-FFF2-40B4-BE49-F238E27FC236}">
                    <a16:creationId xmlns:a16="http://schemas.microsoft.com/office/drawing/2014/main" id="{6988E7B6-8B13-853D-997E-0FE0F76B3B5A}"/>
                  </a:ext>
                </a:extLst>
              </p:cNvPr>
              <p:cNvSpPr/>
              <p:nvPr/>
            </p:nvSpPr>
            <p:spPr>
              <a:xfrm flipH="1">
                <a:off x="6170393" y="3640829"/>
                <a:ext cx="88258" cy="123561"/>
              </a:xfrm>
              <a:prstGeom prst="diamond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AT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76" name="Raute 275">
                <a:extLst>
                  <a:ext uri="{FF2B5EF4-FFF2-40B4-BE49-F238E27FC236}">
                    <a16:creationId xmlns:a16="http://schemas.microsoft.com/office/drawing/2014/main" id="{407733DF-AE24-FF95-13A5-451E1F740B76}"/>
                  </a:ext>
                </a:extLst>
              </p:cNvPr>
              <p:cNvSpPr/>
              <p:nvPr/>
            </p:nvSpPr>
            <p:spPr>
              <a:xfrm flipH="1">
                <a:off x="5113112" y="3631977"/>
                <a:ext cx="88258" cy="123561"/>
              </a:xfrm>
              <a:prstGeom prst="diamond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AT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277" name="Verbinder: gewinkelt 171">
                <a:extLst>
                  <a:ext uri="{FF2B5EF4-FFF2-40B4-BE49-F238E27FC236}">
                    <a16:creationId xmlns:a16="http://schemas.microsoft.com/office/drawing/2014/main" id="{009EAF38-B5F0-5C25-CD73-ABCB446C6ACC}"/>
                  </a:ext>
                </a:extLst>
              </p:cNvPr>
              <p:cNvCxnSpPr>
                <a:cxnSpLocks/>
                <a:stCxn id="275" idx="2"/>
                <a:endCxn id="260" idx="3"/>
              </p:cNvCxnSpPr>
              <p:nvPr/>
            </p:nvCxnSpPr>
            <p:spPr>
              <a:xfrm rot="5400000">
                <a:off x="6021184" y="3750132"/>
                <a:ext cx="179080" cy="207596"/>
              </a:xfrm>
              <a:prstGeom prst="bentConnector2">
                <a:avLst/>
              </a:prstGeom>
              <a:noFill/>
              <a:ln w="9525" cap="flat" cmpd="sng">
                <a:solidFill>
                  <a:sysClr val="windowText" lastClr="000000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81F83ABB-BF51-9D48-2E40-6C7C9E1B7B66}"/>
                  </a:ext>
                </a:extLst>
              </p:cNvPr>
              <p:cNvSpPr txBox="1"/>
              <p:nvPr/>
            </p:nvSpPr>
            <p:spPr>
              <a:xfrm>
                <a:off x="6011068" y="3697248"/>
                <a:ext cx="2904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>
                  <a:defRPr sz="14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</a:p>
            </p:txBody>
          </p:sp>
          <p:sp>
            <p:nvSpPr>
              <p:cNvPr id="280" name="Textfeld 279">
                <a:extLst>
                  <a:ext uri="{FF2B5EF4-FFF2-40B4-BE49-F238E27FC236}">
                    <a16:creationId xmlns:a16="http://schemas.microsoft.com/office/drawing/2014/main" id="{E046F700-840B-1F53-BA75-C28F1F33D9FD}"/>
                  </a:ext>
                </a:extLst>
              </p:cNvPr>
              <p:cNvSpPr txBox="1"/>
              <p:nvPr/>
            </p:nvSpPr>
            <p:spPr>
              <a:xfrm>
                <a:off x="5113832" y="3683284"/>
                <a:ext cx="2904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>
                  <a:defRPr sz="140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</a:p>
            </p:txBody>
          </p:sp>
          <p:sp>
            <p:nvSpPr>
              <p:cNvPr id="281" name="Rechteck 280">
                <a:extLst>
                  <a:ext uri="{FF2B5EF4-FFF2-40B4-BE49-F238E27FC236}">
                    <a16:creationId xmlns:a16="http://schemas.microsoft.com/office/drawing/2014/main" id="{C873144D-049C-F6D6-1107-6351FE31E735}"/>
                  </a:ext>
                </a:extLst>
              </p:cNvPr>
              <p:cNvSpPr/>
              <p:nvPr/>
            </p:nvSpPr>
            <p:spPr>
              <a:xfrm>
                <a:off x="7366761" y="4725721"/>
                <a:ext cx="1188473" cy="194128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AT" sz="11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Arial" panose="020B0604020202020204" pitchFamily="34" charset="0"/>
                  </a:rPr>
                  <a:t>PrimitiveSchema</a:t>
                </a:r>
                <a:endPara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282" name="Verbinder: gewinkelt 171">
                <a:extLst>
                  <a:ext uri="{FF2B5EF4-FFF2-40B4-BE49-F238E27FC236}">
                    <a16:creationId xmlns:a16="http://schemas.microsoft.com/office/drawing/2014/main" id="{31E8E8C5-B078-CFAF-1556-705149DC4335}"/>
                  </a:ext>
                </a:extLst>
              </p:cNvPr>
              <p:cNvCxnSpPr>
                <a:cxnSpLocks/>
                <a:stCxn id="281" idx="0"/>
                <a:endCxn id="268" idx="3"/>
              </p:cNvCxnSpPr>
              <p:nvPr/>
            </p:nvCxnSpPr>
            <p:spPr>
              <a:xfrm rot="16200000" flipV="1">
                <a:off x="6553333" y="3318056"/>
                <a:ext cx="594683" cy="2220647"/>
              </a:xfrm>
              <a:prstGeom prst="bentConnector3">
                <a:avLst>
                  <a:gd name="adj1" fmla="val 76228"/>
                </a:avLst>
              </a:prstGeom>
              <a:noFill/>
              <a:ln w="9525" cap="flat" cmpd="sng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89" name="Gerader Verbinder 288">
                <a:extLst>
                  <a:ext uri="{FF2B5EF4-FFF2-40B4-BE49-F238E27FC236}">
                    <a16:creationId xmlns:a16="http://schemas.microsoft.com/office/drawing/2014/main" id="{A2A7F9C2-488E-4802-C462-1A324F2C76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9961" y="3095873"/>
                <a:ext cx="487" cy="33596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47" name="Gerader Verbinder 346">
                <a:extLst>
                  <a:ext uri="{FF2B5EF4-FFF2-40B4-BE49-F238E27FC236}">
                    <a16:creationId xmlns:a16="http://schemas.microsoft.com/office/drawing/2014/main" id="{57FF2603-444F-C1F1-97FA-B8BD90DA60B2}"/>
                  </a:ext>
                </a:extLst>
              </p:cNvPr>
              <p:cNvCxnSpPr>
                <a:cxnSpLocks/>
                <a:stCxn id="267" idx="0"/>
              </p:cNvCxnSpPr>
              <p:nvPr/>
            </p:nvCxnSpPr>
            <p:spPr>
              <a:xfrm flipH="1" flipV="1">
                <a:off x="7118122" y="4269169"/>
                <a:ext cx="1" cy="13693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81398AB-2442-6547-B128-F0870CEC5F48}"/>
              </a:ext>
            </a:extLst>
          </p:cNvPr>
          <p:cNvSpPr txBox="1"/>
          <p:nvPr/>
        </p:nvSpPr>
        <p:spPr>
          <a:xfrm>
            <a:off x="5213439" y="5014568"/>
            <a:ext cx="3809366" cy="209021"/>
          </a:xfrm>
          <a:prstGeom prst="rect">
            <a:avLst/>
          </a:prstGeom>
        </p:spPr>
        <p:txBody>
          <a:bodyPr vert="horz" wrap="square" lIns="0" tIns="0" rIns="0" bIns="0" spcCol="288000" rtlCol="0">
            <a:noAutofit/>
          </a:bodyPr>
          <a:lstStyle/>
          <a:p>
            <a:pPr algn="l"/>
            <a:r>
              <a:rPr lang="en-US" sz="1050" b="0" i="0" u="none" strike="noStrike" baseline="30000" dirty="0">
                <a:solidFill>
                  <a:schemeClr val="accent1"/>
                </a:solidFill>
                <a:latin typeface="NimbusRomNo9L-Regu"/>
              </a:rPr>
              <a:t>1</a:t>
            </a:r>
            <a:r>
              <a:rPr lang="en-US" sz="800" b="0" i="0" u="none" strike="noStrike" baseline="0" dirty="0">
                <a:solidFill>
                  <a:schemeClr val="accent1"/>
                </a:solidFill>
                <a:latin typeface="NimbusRomNo9L-Regu"/>
              </a:rPr>
              <a:t>https://github.com/Azure/opendigitaltwins-dtdl/blob/master/DTDL/v2/dtdlv2.md</a:t>
            </a:r>
            <a:endParaRPr lang="en-US" sz="700" dirty="0">
              <a:solidFill>
                <a:schemeClr val="accent1"/>
              </a:solidFill>
            </a:endParaRPr>
          </a:p>
        </p:txBody>
      </p:sp>
      <p:sp>
        <p:nvSpPr>
          <p:cNvPr id="67" name="Inhaltsplatzhalter 1">
            <a:extLst>
              <a:ext uri="{FF2B5EF4-FFF2-40B4-BE49-F238E27FC236}">
                <a16:creationId xmlns:a16="http://schemas.microsoft.com/office/drawing/2014/main" id="{B503D5B3-0096-5F2D-4BD2-6D56018D8CCD}"/>
              </a:ext>
            </a:extLst>
          </p:cNvPr>
          <p:cNvSpPr txBox="1">
            <a:spLocks/>
          </p:cNvSpPr>
          <p:nvPr/>
        </p:nvSpPr>
        <p:spPr>
          <a:xfrm>
            <a:off x="468313" y="1598400"/>
            <a:ext cx="3842524" cy="3492500"/>
          </a:xfrm>
          <a:prstGeom prst="rect">
            <a:avLst/>
          </a:prstGeom>
        </p:spPr>
        <p:txBody>
          <a:bodyPr vert="horz" lIns="0" tIns="0" rIns="0" bIns="0" spcCol="28800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Extracted metamodel from GitHub</a:t>
            </a:r>
            <a:r>
              <a:rPr lang="en-US" baseline="30000" dirty="0"/>
              <a:t>1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endParaRPr lang="en-US" dirty="0"/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Enables structural description via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Interface</a:t>
            </a:r>
            <a:r>
              <a:rPr lang="en-US" dirty="0"/>
              <a:t>: type of physical asset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Command</a:t>
            </a:r>
            <a:r>
              <a:rPr lang="en-US" dirty="0"/>
              <a:t>: interaction with devices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Telemetry</a:t>
            </a:r>
            <a:r>
              <a:rPr lang="en-US" dirty="0"/>
              <a:t>: continuous data streams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Property</a:t>
            </a:r>
            <a:r>
              <a:rPr lang="en-US" dirty="0"/>
              <a:t>: not frequently changing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Relationship</a:t>
            </a:r>
            <a:r>
              <a:rPr lang="en-US" dirty="0"/>
              <a:t>: association to interfaces</a:t>
            </a:r>
          </a:p>
          <a:p>
            <a:pPr lvl="1"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Component</a:t>
            </a:r>
            <a:r>
              <a:rPr lang="en-US" dirty="0"/>
              <a:t>: composition of interfaces</a:t>
            </a:r>
          </a:p>
        </p:txBody>
      </p:sp>
    </p:spTree>
    <p:extLst>
      <p:ext uri="{BB962C8B-B14F-4D97-AF65-F5344CB8AC3E}">
        <p14:creationId xmlns:p14="http://schemas.microsoft.com/office/powerpoint/2010/main" val="279861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D9D3D-4B2A-436B-BACA-435FC03D1C49}" type="datetime4">
              <a:rPr lang="en-US" smtClean="0"/>
              <a:t>June 30,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Capabilities of Digital Twin Platforms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Uncovering the metamodel of Eclipse </a:t>
            </a:r>
            <a:r>
              <a:rPr lang="en-US" dirty="0" err="1"/>
              <a:t>VortoLang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What are the conceptual metamodels used by existing DT platforms?</a:t>
            </a:r>
          </a:p>
        </p:txBody>
      </p:sp>
      <p:sp>
        <p:nvSpPr>
          <p:cNvPr id="199" name="Inhaltsplatzhalter 1">
            <a:extLst>
              <a:ext uri="{FF2B5EF4-FFF2-40B4-BE49-F238E27FC236}">
                <a16:creationId xmlns:a16="http://schemas.microsoft.com/office/drawing/2014/main" id="{2BE3D46B-2134-871C-80DB-4CB59B6D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3842524" cy="349250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Based on published </a:t>
            </a:r>
            <a:r>
              <a:rPr lang="en-US" dirty="0" err="1">
                <a:solidFill>
                  <a:srgbClr val="00519E"/>
                </a:solidFill>
              </a:rPr>
              <a:t>Ecore</a:t>
            </a:r>
            <a:r>
              <a:rPr lang="en-US" dirty="0">
                <a:solidFill>
                  <a:srgbClr val="00519E"/>
                </a:solidFill>
              </a:rPr>
              <a:t> metamodel</a:t>
            </a:r>
            <a:r>
              <a:rPr lang="en-US" baseline="30000" dirty="0">
                <a:solidFill>
                  <a:srgbClr val="00519E"/>
                </a:solidFill>
              </a:rPr>
              <a:t>2</a:t>
            </a:r>
          </a:p>
          <a:p>
            <a:pPr marL="0" indent="0">
              <a:lnSpc>
                <a:spcPct val="150000"/>
              </a:lnSpc>
              <a:buClr>
                <a:srgbClr val="00519E"/>
              </a:buClr>
              <a:buNone/>
            </a:pPr>
            <a:endParaRPr lang="en-US" dirty="0">
              <a:solidFill>
                <a:srgbClr val="00519E"/>
              </a:solidFill>
            </a:endParaRP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Describe asset structure via: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InformationModel</a:t>
            </a:r>
            <a:r>
              <a:rPr lang="en-US" dirty="0">
                <a:solidFill>
                  <a:srgbClr val="00519E"/>
                </a:solidFill>
              </a:rPr>
              <a:t>:</a:t>
            </a:r>
            <a:r>
              <a:rPr lang="en-US" dirty="0"/>
              <a:t> aggregates </a:t>
            </a:r>
            <a:r>
              <a:rPr lang="en-US" dirty="0" err="1"/>
              <a:t>FunctionBlocks</a:t>
            </a:r>
            <a:endParaRPr lang="en-US" dirty="0"/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FunctionBlock</a:t>
            </a:r>
            <a:r>
              <a:rPr lang="en-US" dirty="0"/>
              <a:t>: reusable implementation parts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Event</a:t>
            </a:r>
            <a:r>
              <a:rPr lang="en-US" dirty="0"/>
              <a:t>: a list of properties with timestamp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Operation</a:t>
            </a:r>
            <a:r>
              <a:rPr lang="en-US" dirty="0"/>
              <a:t>: interaction possibilities with the described asset</a:t>
            </a:r>
          </a:p>
          <a:p>
            <a:pPr lvl="1"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Property</a:t>
            </a:r>
            <a:r>
              <a:rPr lang="en-US" dirty="0"/>
              <a:t>: attribute of function block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012BC2D-83A5-C578-77F0-A36B669E4924}"/>
              </a:ext>
            </a:extLst>
          </p:cNvPr>
          <p:cNvSpPr/>
          <p:nvPr/>
        </p:nvSpPr>
        <p:spPr>
          <a:xfrm>
            <a:off x="5065735" y="1804253"/>
            <a:ext cx="1820061" cy="252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AT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InformationModel</a:t>
            </a:r>
            <a:endParaRPr lang="de-AT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7A5A08B8-DB1B-B7AE-C172-AAF04B8C22B8}"/>
              </a:ext>
            </a:extLst>
          </p:cNvPr>
          <p:cNvSpPr txBox="1"/>
          <p:nvPr/>
        </p:nvSpPr>
        <p:spPr>
          <a:xfrm>
            <a:off x="7767599" y="4638825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/>
              <a:t>*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ABD1CCD-391A-575A-BE35-E6B95A87A07E}"/>
              </a:ext>
            </a:extLst>
          </p:cNvPr>
          <p:cNvGrpSpPr/>
          <p:nvPr/>
        </p:nvGrpSpPr>
        <p:grpSpPr>
          <a:xfrm>
            <a:off x="6111840" y="3918813"/>
            <a:ext cx="965750" cy="625226"/>
            <a:chOff x="6111840" y="3918813"/>
            <a:chExt cx="965750" cy="625226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A4DAA6EA-92C4-BCF2-CF6A-170F5120874E}"/>
                </a:ext>
              </a:extLst>
            </p:cNvPr>
            <p:cNvSpPr/>
            <p:nvPr/>
          </p:nvSpPr>
          <p:spPr>
            <a:xfrm>
              <a:off x="6111840" y="4292039"/>
              <a:ext cx="965750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Operation</a:t>
              </a:r>
            </a:p>
          </p:txBody>
        </p:sp>
        <p:sp>
          <p:nvSpPr>
            <p:cNvPr id="115" name="Raute 114">
              <a:extLst>
                <a:ext uri="{FF2B5EF4-FFF2-40B4-BE49-F238E27FC236}">
                  <a16:creationId xmlns:a16="http://schemas.microsoft.com/office/drawing/2014/main" id="{1DF1414E-5547-18DE-7ED9-0DD31153A792}"/>
                </a:ext>
              </a:extLst>
            </p:cNvPr>
            <p:cNvSpPr/>
            <p:nvPr/>
          </p:nvSpPr>
          <p:spPr>
            <a:xfrm flipH="1">
              <a:off x="6544090" y="3918813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F280E16A-5244-ED46-2652-2EA416949303}"/>
                </a:ext>
              </a:extLst>
            </p:cNvPr>
            <p:cNvSpPr txBox="1"/>
            <p:nvPr/>
          </p:nvSpPr>
          <p:spPr>
            <a:xfrm>
              <a:off x="6368728" y="4021300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00" dirty="0"/>
                <a:t>*</a:t>
              </a:r>
            </a:p>
          </p:txBody>
        </p: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DE617D49-B349-A284-8A61-C6B0016342E5}"/>
                </a:ext>
              </a:extLst>
            </p:cNvPr>
            <p:cNvCxnSpPr>
              <a:cxnSpLocks/>
              <a:stCxn id="115" idx="2"/>
              <a:endCxn id="97" idx="0"/>
            </p:cNvCxnSpPr>
            <p:nvPr/>
          </p:nvCxnSpPr>
          <p:spPr>
            <a:xfrm>
              <a:off x="6594715" y="4060563"/>
              <a:ext cx="0" cy="231476"/>
            </a:xfrm>
            <a:prstGeom prst="lin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EF5EF03-3536-FFEF-25C5-FC8EC18096F4}"/>
              </a:ext>
            </a:extLst>
          </p:cNvPr>
          <p:cNvGrpSpPr/>
          <p:nvPr/>
        </p:nvGrpSpPr>
        <p:grpSpPr>
          <a:xfrm>
            <a:off x="5442535" y="3475067"/>
            <a:ext cx="3383170" cy="1222623"/>
            <a:chOff x="5442535" y="3475067"/>
            <a:chExt cx="3383170" cy="1222623"/>
          </a:xfrm>
        </p:grpSpPr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9DBFBE69-82FC-F3DE-BED9-5743EC6492BC}"/>
                </a:ext>
              </a:extLst>
            </p:cNvPr>
            <p:cNvSpPr/>
            <p:nvPr/>
          </p:nvSpPr>
          <p:spPr>
            <a:xfrm>
              <a:off x="7213157" y="4314204"/>
              <a:ext cx="1207976" cy="22735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25" dirty="0">
                  <a:latin typeface="Arial" panose="020B0604020202020204" pitchFamily="34" charset="0"/>
                  <a:cs typeface="Arial" panose="020B0604020202020204" pitchFamily="34" charset="0"/>
                </a:rPr>
                <a:t>Property</a:t>
              </a:r>
            </a:p>
          </p:txBody>
        </p:sp>
        <p:cxnSp>
          <p:nvCxnSpPr>
            <p:cNvPr id="102" name="Verbinder: gewinkelt 98">
              <a:extLst>
                <a:ext uri="{FF2B5EF4-FFF2-40B4-BE49-F238E27FC236}">
                  <a16:creationId xmlns:a16="http://schemas.microsoft.com/office/drawing/2014/main" id="{1A19B840-60F1-537D-3019-58C034EFC11B}"/>
                </a:ext>
              </a:extLst>
            </p:cNvPr>
            <p:cNvCxnSpPr>
              <a:cxnSpLocks/>
              <a:stCxn id="125" idx="2"/>
              <a:endCxn id="131" idx="0"/>
            </p:cNvCxnSpPr>
            <p:nvPr/>
          </p:nvCxnSpPr>
          <p:spPr>
            <a:xfrm>
              <a:off x="7027059" y="3525692"/>
              <a:ext cx="1289760" cy="791078"/>
            </a:xfrm>
            <a:prstGeom prst="bentConnector2">
              <a:avLst/>
            </a:prstGeom>
            <a:solidFill>
              <a:schemeClr val="tx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569862D0-CB29-A8B6-6D23-1DECF8CB246A}"/>
                </a:ext>
              </a:extLst>
            </p:cNvPr>
            <p:cNvGrpSpPr/>
            <p:nvPr/>
          </p:nvGrpSpPr>
          <p:grpSpPr>
            <a:xfrm rot="16200000">
              <a:off x="7007526" y="3504585"/>
              <a:ext cx="693583" cy="925655"/>
              <a:chOff x="5229232" y="-4561879"/>
              <a:chExt cx="1077979" cy="2651571"/>
            </a:xfrm>
          </p:grpSpPr>
          <p:sp>
            <p:nvSpPr>
              <p:cNvPr id="104" name="Raute 103">
                <a:extLst>
                  <a:ext uri="{FF2B5EF4-FFF2-40B4-BE49-F238E27FC236}">
                    <a16:creationId xmlns:a16="http://schemas.microsoft.com/office/drawing/2014/main" id="{3AC5D0A4-A311-6F80-391A-1A08F28AAEC1}"/>
                  </a:ext>
                </a:extLst>
              </p:cNvPr>
              <p:cNvSpPr/>
              <p:nvPr/>
            </p:nvSpPr>
            <p:spPr>
              <a:xfrm flipH="1">
                <a:off x="6149849" y="-4561879"/>
                <a:ext cx="157362" cy="388332"/>
              </a:xfrm>
              <a:prstGeom prst="diamond">
                <a:avLst/>
              </a:prstGeom>
              <a:solidFill>
                <a:schemeClr val="tx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  <p:txBody>
              <a:bodyPr rtlCol="0" anchor="ctr"/>
              <a:lstStyle/>
              <a:p>
                <a:pPr algn="ctr"/>
                <a:endParaRPr lang="de-AT" sz="101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Verbinder: gewinkelt 98">
                <a:extLst>
                  <a:ext uri="{FF2B5EF4-FFF2-40B4-BE49-F238E27FC236}">
                    <a16:creationId xmlns:a16="http://schemas.microsoft.com/office/drawing/2014/main" id="{44516F35-D818-1C78-6C5C-50297376EFB2}"/>
                  </a:ext>
                </a:extLst>
              </p:cNvPr>
              <p:cNvCxnSpPr>
                <a:cxnSpLocks/>
                <a:stCxn id="104" idx="2"/>
                <a:endCxn id="100" idx="0"/>
              </p:cNvCxnSpPr>
              <p:nvPr/>
            </p:nvCxnSpPr>
            <p:spPr>
              <a:xfrm rot="5400000">
                <a:off x="4597261" y="-3541576"/>
                <a:ext cx="2263239" cy="999297"/>
              </a:xfrm>
              <a:prstGeom prst="bent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8B65E0A9-AE2C-87DA-2432-3FED2764141E}"/>
                </a:ext>
              </a:extLst>
            </p:cNvPr>
            <p:cNvGrpSpPr/>
            <p:nvPr/>
          </p:nvGrpSpPr>
          <p:grpSpPr>
            <a:xfrm rot="16200000">
              <a:off x="6894245" y="3780992"/>
              <a:ext cx="530450" cy="541104"/>
              <a:chOff x="5842394" y="-4599886"/>
              <a:chExt cx="824441" cy="1540108"/>
            </a:xfrm>
          </p:grpSpPr>
          <p:sp>
            <p:nvSpPr>
              <p:cNvPr id="107" name="Raute 106">
                <a:extLst>
                  <a:ext uri="{FF2B5EF4-FFF2-40B4-BE49-F238E27FC236}">
                    <a16:creationId xmlns:a16="http://schemas.microsoft.com/office/drawing/2014/main" id="{A2A518C3-7F9A-F934-DAEC-399FC051A318}"/>
                  </a:ext>
                </a:extLst>
              </p:cNvPr>
              <p:cNvSpPr/>
              <p:nvPr/>
            </p:nvSpPr>
            <p:spPr>
              <a:xfrm flipH="1">
                <a:off x="6509471" y="-4599886"/>
                <a:ext cx="157364" cy="388329"/>
              </a:xfrm>
              <a:prstGeom prst="diamond">
                <a:avLst/>
              </a:prstGeom>
              <a:solidFill>
                <a:schemeClr val="tx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  <p:txBody>
              <a:bodyPr rtlCol="0" anchor="ctr"/>
              <a:lstStyle/>
              <a:p>
                <a:pPr algn="ctr"/>
                <a:endParaRPr lang="de-AT" sz="101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Verbinder: gewinkelt 98">
                <a:extLst>
                  <a:ext uri="{FF2B5EF4-FFF2-40B4-BE49-F238E27FC236}">
                    <a16:creationId xmlns:a16="http://schemas.microsoft.com/office/drawing/2014/main" id="{5497E687-9CD9-B87D-48E1-42728E46482E}"/>
                  </a:ext>
                </a:extLst>
              </p:cNvPr>
              <p:cNvCxnSpPr>
                <a:cxnSpLocks/>
                <a:stCxn id="107" idx="2"/>
                <a:endCxn id="130" idx="0"/>
              </p:cNvCxnSpPr>
              <p:nvPr/>
            </p:nvCxnSpPr>
            <p:spPr>
              <a:xfrm rot="5400000">
                <a:off x="5639384" y="-4008545"/>
                <a:ext cx="1151777" cy="745758"/>
              </a:xfrm>
              <a:prstGeom prst="bent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134572E3-AF4F-004F-EE19-AEACD5D1DE85}"/>
                </a:ext>
              </a:extLst>
            </p:cNvPr>
            <p:cNvSpPr txBox="1"/>
            <p:nvPr/>
          </p:nvSpPr>
          <p:spPr>
            <a:xfrm>
              <a:off x="6950715" y="3919939"/>
              <a:ext cx="6818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000" dirty="0" err="1"/>
                <a:t>status</a:t>
              </a:r>
              <a:r>
                <a:rPr lang="de-AT" sz="1000" dirty="0"/>
                <a:t>  *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A1E0E310-7277-F93F-BB38-7796BFB3FFC5}"/>
                </a:ext>
              </a:extLst>
            </p:cNvPr>
            <p:cNvSpPr txBox="1"/>
            <p:nvPr/>
          </p:nvSpPr>
          <p:spPr>
            <a:xfrm>
              <a:off x="7646460" y="3926971"/>
              <a:ext cx="5419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000" dirty="0"/>
                <a:t>*  fault</a:t>
              </a:r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CB10DC1D-49DB-7BC5-FFC3-F68AB5588BD5}"/>
                </a:ext>
              </a:extLst>
            </p:cNvPr>
            <p:cNvSpPr txBox="1"/>
            <p:nvPr/>
          </p:nvSpPr>
          <p:spPr>
            <a:xfrm>
              <a:off x="8139155" y="3918813"/>
              <a:ext cx="686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000" dirty="0"/>
                <a:t>*  </a:t>
              </a:r>
              <a:r>
                <a:rPr lang="de-AT" sz="1000" dirty="0" err="1"/>
                <a:t>config</a:t>
              </a:r>
              <a:endParaRPr lang="de-AT" sz="1000" dirty="0"/>
            </a:p>
          </p:txBody>
        </p: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1B1F2288-E168-95B1-F4E4-C5DE1479E8B2}"/>
                </a:ext>
              </a:extLst>
            </p:cNvPr>
            <p:cNvGrpSpPr/>
            <p:nvPr/>
          </p:nvGrpSpPr>
          <p:grpSpPr>
            <a:xfrm>
              <a:off x="5442535" y="4541561"/>
              <a:ext cx="2374611" cy="156129"/>
              <a:chOff x="4603806" y="8274618"/>
              <a:chExt cx="3690623" cy="438479"/>
            </a:xfrm>
          </p:grpSpPr>
          <p:sp>
            <p:nvSpPr>
              <p:cNvPr id="113" name="Raute 112">
                <a:extLst>
                  <a:ext uri="{FF2B5EF4-FFF2-40B4-BE49-F238E27FC236}">
                    <a16:creationId xmlns:a16="http://schemas.microsoft.com/office/drawing/2014/main" id="{F077DAE5-D6E1-5818-ADC8-7EDD2C28B803}"/>
                  </a:ext>
                </a:extLst>
              </p:cNvPr>
              <p:cNvSpPr/>
              <p:nvPr/>
            </p:nvSpPr>
            <p:spPr>
              <a:xfrm flipH="1">
                <a:off x="4603806" y="8314999"/>
                <a:ext cx="157363" cy="398097"/>
              </a:xfrm>
              <a:prstGeom prst="diamond">
                <a:avLst/>
              </a:prstGeom>
              <a:solidFill>
                <a:schemeClr val="tx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  <p:txBody>
              <a:bodyPr rtlCol="0" anchor="ctr"/>
              <a:lstStyle/>
              <a:p>
                <a:pPr algn="ctr"/>
                <a:endParaRPr lang="de-AT" sz="1013" dirty="0">
                  <a:solidFill>
                    <a:schemeClr val="l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4" name="Verbinder: gewinkelt 98">
                <a:extLst>
                  <a:ext uri="{FF2B5EF4-FFF2-40B4-BE49-F238E27FC236}">
                    <a16:creationId xmlns:a16="http://schemas.microsoft.com/office/drawing/2014/main" id="{5FEAC4F3-DCFF-322C-AF0C-B700FB7787E3}"/>
                  </a:ext>
                </a:extLst>
              </p:cNvPr>
              <p:cNvCxnSpPr>
                <a:cxnSpLocks/>
                <a:stCxn id="113" idx="2"/>
                <a:endCxn id="100" idx="2"/>
              </p:cNvCxnSpPr>
              <p:nvPr/>
            </p:nvCxnSpPr>
            <p:spPr>
              <a:xfrm rot="5400000" flipH="1" flipV="1">
                <a:off x="6269218" y="6687887"/>
                <a:ext cx="438479" cy="3611942"/>
              </a:xfrm>
              <a:prstGeom prst="bentConnector3">
                <a:avLst>
                  <a:gd name="adj1" fmla="val -14641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sp>
          <p:nvSpPr>
            <p:cNvPr id="125" name="Raute 124">
              <a:extLst>
                <a:ext uri="{FF2B5EF4-FFF2-40B4-BE49-F238E27FC236}">
                  <a16:creationId xmlns:a16="http://schemas.microsoft.com/office/drawing/2014/main" id="{6D736F6D-7F3B-6BA6-AF39-675056237AD6}"/>
                </a:ext>
              </a:extLst>
            </p:cNvPr>
            <p:cNvSpPr/>
            <p:nvPr/>
          </p:nvSpPr>
          <p:spPr>
            <a:xfrm rot="16200000" flipH="1">
              <a:off x="6908651" y="3457909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0" name="Rechteck 129">
            <a:extLst>
              <a:ext uri="{FF2B5EF4-FFF2-40B4-BE49-F238E27FC236}">
                <a16:creationId xmlns:a16="http://schemas.microsoft.com/office/drawing/2014/main" id="{10870BE9-0E48-FFA8-6D09-7FB10152C8C3}"/>
              </a:ext>
            </a:extLst>
          </p:cNvPr>
          <p:cNvSpPr/>
          <p:nvPr/>
        </p:nvSpPr>
        <p:spPr>
          <a:xfrm>
            <a:off x="7143814" y="4316771"/>
            <a:ext cx="541938" cy="213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100"/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BC04C5C3-DF6B-20CE-3B45-2F39EAA92737}"/>
              </a:ext>
            </a:extLst>
          </p:cNvPr>
          <p:cNvSpPr/>
          <p:nvPr/>
        </p:nvSpPr>
        <p:spPr>
          <a:xfrm>
            <a:off x="8140165" y="4316770"/>
            <a:ext cx="353308" cy="213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19DB33E-4815-38C4-3007-9CB31E0FC1DE}"/>
              </a:ext>
            </a:extLst>
          </p:cNvPr>
          <p:cNvGrpSpPr/>
          <p:nvPr/>
        </p:nvGrpSpPr>
        <p:grpSpPr>
          <a:xfrm>
            <a:off x="5012567" y="3911171"/>
            <a:ext cx="963199" cy="630386"/>
            <a:chOff x="5012567" y="3911171"/>
            <a:chExt cx="963199" cy="630386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54622F4D-570B-AEEB-387F-1A3C68ACF500}"/>
                </a:ext>
              </a:extLst>
            </p:cNvPr>
            <p:cNvSpPr/>
            <p:nvPr/>
          </p:nvSpPr>
          <p:spPr>
            <a:xfrm>
              <a:off x="5012567" y="4289558"/>
              <a:ext cx="963199" cy="25199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Event</a:t>
              </a:r>
            </a:p>
          </p:txBody>
        </p:sp>
        <p:sp>
          <p:nvSpPr>
            <p:cNvPr id="182" name="Raute 181">
              <a:extLst>
                <a:ext uri="{FF2B5EF4-FFF2-40B4-BE49-F238E27FC236}">
                  <a16:creationId xmlns:a16="http://schemas.microsoft.com/office/drawing/2014/main" id="{F869AB39-7298-43B9-2F83-ABF0C8E677E8}"/>
                </a:ext>
              </a:extLst>
            </p:cNvPr>
            <p:cNvSpPr/>
            <p:nvPr/>
          </p:nvSpPr>
          <p:spPr>
            <a:xfrm flipH="1">
              <a:off x="5442535" y="3911171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0404C905-CB86-591C-DABA-62C34C1E892C}"/>
                </a:ext>
              </a:extLst>
            </p:cNvPr>
            <p:cNvSpPr txBox="1"/>
            <p:nvPr/>
          </p:nvSpPr>
          <p:spPr>
            <a:xfrm>
              <a:off x="5267173" y="4007308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00" dirty="0"/>
                <a:t>*</a:t>
              </a:r>
            </a:p>
          </p:txBody>
        </p:sp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123541DE-BE4F-BD54-BBEE-96F51E50AAA3}"/>
                </a:ext>
              </a:extLst>
            </p:cNvPr>
            <p:cNvCxnSpPr>
              <a:cxnSpLocks/>
              <a:stCxn id="182" idx="2"/>
              <a:endCxn id="94" idx="0"/>
            </p:cNvCxnSpPr>
            <p:nvPr/>
          </p:nvCxnSpPr>
          <p:spPr>
            <a:xfrm>
              <a:off x="5493160" y="4052921"/>
              <a:ext cx="1007" cy="236637"/>
            </a:xfrm>
            <a:prstGeom prst="lin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3FD752C-D10D-F136-44D0-6C66B0D7D13B}"/>
              </a:ext>
            </a:extLst>
          </p:cNvPr>
          <p:cNvGrpSpPr/>
          <p:nvPr/>
        </p:nvGrpSpPr>
        <p:grpSpPr>
          <a:xfrm>
            <a:off x="4487765" y="2600548"/>
            <a:ext cx="2404381" cy="513877"/>
            <a:chOff x="4487765" y="2600548"/>
            <a:chExt cx="2404381" cy="513877"/>
          </a:xfrm>
        </p:grpSpPr>
        <p:cxnSp>
          <p:nvCxnSpPr>
            <p:cNvPr id="86" name="Verbinder: gewinkelt 98">
              <a:extLst>
                <a:ext uri="{FF2B5EF4-FFF2-40B4-BE49-F238E27FC236}">
                  <a16:creationId xmlns:a16="http://schemas.microsoft.com/office/drawing/2014/main" id="{4F31B322-2C67-18D5-8C46-2CB7A198E2C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071225" y="2894797"/>
              <a:ext cx="4355" cy="148633"/>
            </a:xfrm>
            <a:prstGeom prst="bentConnector4">
              <a:avLst>
                <a:gd name="adj1" fmla="val -5249139"/>
                <a:gd name="adj2" fmla="val 96232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DB508940-D2EC-FC43-036F-7D50238C6BAC}"/>
                </a:ext>
              </a:extLst>
            </p:cNvPr>
            <p:cNvSpPr txBox="1"/>
            <p:nvPr/>
          </p:nvSpPr>
          <p:spPr>
            <a:xfrm>
              <a:off x="4487765" y="2600548"/>
              <a:ext cx="787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 err="1"/>
                <a:t>superType</a:t>
              </a:r>
              <a:endParaRPr lang="de-AT" sz="1000" dirty="0"/>
            </a:p>
            <a:p>
              <a:r>
                <a:rPr lang="de-AT" sz="1000" dirty="0"/>
                <a:t>0..1 </a:t>
              </a:r>
            </a:p>
          </p:txBody>
        </p:sp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E056882D-13FD-541D-FBA0-629FAB401874}"/>
                </a:ext>
              </a:extLst>
            </p:cNvPr>
            <p:cNvSpPr/>
            <p:nvPr/>
          </p:nvSpPr>
          <p:spPr>
            <a:xfrm>
              <a:off x="5072085" y="2862425"/>
              <a:ext cx="1820061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FunctionBlockModel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1DE716F1-D7FA-AF55-6B0D-B4778A79A0EE}"/>
                </a:ext>
              </a:extLst>
            </p:cNvPr>
            <p:cNvCxnSpPr>
              <a:cxnSpLocks/>
              <a:stCxn id="203" idx="2"/>
              <a:endCxn id="205" idx="0"/>
            </p:cNvCxnSpPr>
            <p:nvPr/>
          </p:nvCxnSpPr>
          <p:spPr>
            <a:xfrm>
              <a:off x="5979435" y="2632542"/>
              <a:ext cx="2681" cy="22988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09" name="Textfeld 208">
              <a:extLst>
                <a:ext uri="{FF2B5EF4-FFF2-40B4-BE49-F238E27FC236}">
                  <a16:creationId xmlns:a16="http://schemas.microsoft.com/office/drawing/2014/main" id="{03054E13-E1A5-04D5-EE8E-16DA0338221E}"/>
                </a:ext>
              </a:extLst>
            </p:cNvPr>
            <p:cNvSpPr txBox="1"/>
            <p:nvPr/>
          </p:nvSpPr>
          <p:spPr>
            <a:xfrm>
              <a:off x="6004262" y="2623577"/>
              <a:ext cx="6719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/>
                <a:t>0..1 type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DE435FD-EDED-B14E-8359-A7B14A4685A7}"/>
              </a:ext>
            </a:extLst>
          </p:cNvPr>
          <p:cNvGrpSpPr/>
          <p:nvPr/>
        </p:nvGrpSpPr>
        <p:grpSpPr>
          <a:xfrm>
            <a:off x="5069404" y="2062885"/>
            <a:ext cx="1820061" cy="569657"/>
            <a:chOff x="5069404" y="2062885"/>
            <a:chExt cx="1820061" cy="569657"/>
          </a:xfrm>
        </p:grpSpPr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9B52BF2-279D-BE42-95BF-E4A7C318EF25}"/>
                </a:ext>
              </a:extLst>
            </p:cNvPr>
            <p:cNvSpPr txBox="1"/>
            <p:nvPr/>
          </p:nvSpPr>
          <p:spPr>
            <a:xfrm>
              <a:off x="5747872" y="2166233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/>
                <a:t>*</a:t>
              </a:r>
            </a:p>
          </p:txBody>
        </p: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DFEB1EDF-EE92-83A3-ACD4-CCEC59E5A612}"/>
                </a:ext>
              </a:extLst>
            </p:cNvPr>
            <p:cNvCxnSpPr>
              <a:cxnSpLocks/>
              <a:stCxn id="211" idx="2"/>
              <a:endCxn id="203" idx="0"/>
            </p:cNvCxnSpPr>
            <p:nvPr/>
          </p:nvCxnSpPr>
          <p:spPr>
            <a:xfrm>
              <a:off x="5975765" y="2204635"/>
              <a:ext cx="3670" cy="1759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03" name="Rechteck 202">
              <a:extLst>
                <a:ext uri="{FF2B5EF4-FFF2-40B4-BE49-F238E27FC236}">
                  <a16:creationId xmlns:a16="http://schemas.microsoft.com/office/drawing/2014/main" id="{84102B02-5B9E-F546-9151-2B6AC31B568D}"/>
                </a:ext>
              </a:extLst>
            </p:cNvPr>
            <p:cNvSpPr/>
            <p:nvPr/>
          </p:nvSpPr>
          <p:spPr>
            <a:xfrm>
              <a:off x="5069404" y="2380542"/>
              <a:ext cx="1820061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FunctionBlockProperty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Raute 210">
              <a:extLst>
                <a:ext uri="{FF2B5EF4-FFF2-40B4-BE49-F238E27FC236}">
                  <a16:creationId xmlns:a16="http://schemas.microsoft.com/office/drawing/2014/main" id="{D7DE9967-C691-BA8C-AEB7-63F05DDA8637}"/>
                </a:ext>
              </a:extLst>
            </p:cNvPr>
            <p:cNvSpPr/>
            <p:nvPr/>
          </p:nvSpPr>
          <p:spPr>
            <a:xfrm flipH="1">
              <a:off x="5925140" y="2062885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0E0BCC0-D168-8E70-7A15-A8D239C431BC}"/>
              </a:ext>
            </a:extLst>
          </p:cNvPr>
          <p:cNvGrpSpPr/>
          <p:nvPr/>
        </p:nvGrpSpPr>
        <p:grpSpPr>
          <a:xfrm>
            <a:off x="4187309" y="2461404"/>
            <a:ext cx="2696945" cy="1642225"/>
            <a:chOff x="4187309" y="2461404"/>
            <a:chExt cx="2696945" cy="1642225"/>
          </a:xfrm>
        </p:grpSpPr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2920B3BF-C513-FA8D-A5A0-951ED649ACC1}"/>
                </a:ext>
              </a:extLst>
            </p:cNvPr>
            <p:cNvSpPr/>
            <p:nvPr/>
          </p:nvSpPr>
          <p:spPr>
            <a:xfrm>
              <a:off x="5074106" y="3462909"/>
              <a:ext cx="1810148" cy="44066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FunctionBlock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Raute 212">
              <a:extLst>
                <a:ext uri="{FF2B5EF4-FFF2-40B4-BE49-F238E27FC236}">
                  <a16:creationId xmlns:a16="http://schemas.microsoft.com/office/drawing/2014/main" id="{450043DA-D68D-4722-8148-3AB3F3FCF13C}"/>
                </a:ext>
              </a:extLst>
            </p:cNvPr>
            <p:cNvSpPr/>
            <p:nvPr/>
          </p:nvSpPr>
          <p:spPr>
            <a:xfrm flipH="1">
              <a:off x="5931490" y="3123996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15EA2ABD-E914-97A2-072D-0A8127F66180}"/>
                </a:ext>
              </a:extLst>
            </p:cNvPr>
            <p:cNvCxnSpPr>
              <a:cxnSpLocks/>
              <a:stCxn id="213" idx="2"/>
              <a:endCxn id="70" idx="0"/>
            </p:cNvCxnSpPr>
            <p:nvPr/>
          </p:nvCxnSpPr>
          <p:spPr>
            <a:xfrm flipH="1">
              <a:off x="5979180" y="3265746"/>
              <a:ext cx="2935" cy="19716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19" name="Raute 218">
              <a:extLst>
                <a:ext uri="{FF2B5EF4-FFF2-40B4-BE49-F238E27FC236}">
                  <a16:creationId xmlns:a16="http://schemas.microsoft.com/office/drawing/2014/main" id="{8A643618-0091-9478-FA6B-A04986BB3A3A}"/>
                </a:ext>
              </a:extLst>
            </p:cNvPr>
            <p:cNvSpPr/>
            <p:nvPr/>
          </p:nvSpPr>
          <p:spPr>
            <a:xfrm rot="16200000" flipH="1">
              <a:off x="4948115" y="2444246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0" name="Verbinder: gewinkelt 98">
              <a:extLst>
                <a:ext uri="{FF2B5EF4-FFF2-40B4-BE49-F238E27FC236}">
                  <a16:creationId xmlns:a16="http://schemas.microsoft.com/office/drawing/2014/main" id="{F0C82D06-704C-7115-11C7-D2AAA7EB05D7}"/>
                </a:ext>
              </a:extLst>
            </p:cNvPr>
            <p:cNvCxnSpPr>
              <a:cxnSpLocks/>
              <a:stCxn id="219" idx="0"/>
              <a:endCxn id="70" idx="1"/>
            </p:cNvCxnSpPr>
            <p:nvPr/>
          </p:nvCxnSpPr>
          <p:spPr>
            <a:xfrm rot="10800000" flipH="1" flipV="1">
              <a:off x="4930958" y="2512029"/>
              <a:ext cx="143148" cy="1171212"/>
            </a:xfrm>
            <a:prstGeom prst="bentConnector3">
              <a:avLst>
                <a:gd name="adj1" fmla="val -34466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25" name="Textfeld 224">
              <a:extLst>
                <a:ext uri="{FF2B5EF4-FFF2-40B4-BE49-F238E27FC236}">
                  <a16:creationId xmlns:a16="http://schemas.microsoft.com/office/drawing/2014/main" id="{2F881476-C928-DF45-38A0-16EDE968EE52}"/>
                </a:ext>
              </a:extLst>
            </p:cNvPr>
            <p:cNvSpPr txBox="1"/>
            <p:nvPr/>
          </p:nvSpPr>
          <p:spPr>
            <a:xfrm>
              <a:off x="4187309" y="3703519"/>
              <a:ext cx="986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/>
                <a:t>0..1 </a:t>
              </a:r>
              <a:r>
                <a:rPr lang="de-AT" sz="1000" dirty="0" err="1"/>
                <a:t>extended</a:t>
              </a:r>
              <a:br>
                <a:rPr lang="de-AT" sz="1000" dirty="0"/>
              </a:br>
              <a:r>
                <a:rPr lang="de-AT" sz="1000" dirty="0" err="1"/>
                <a:t>FunctionBlock</a:t>
              </a:r>
              <a:endParaRPr lang="de-AT" sz="1000" dirty="0"/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65ED15E4-E34C-5FE1-337F-FF39EFD4CD22}"/>
              </a:ext>
            </a:extLst>
          </p:cNvPr>
          <p:cNvSpPr txBox="1"/>
          <p:nvPr/>
        </p:nvSpPr>
        <p:spPr>
          <a:xfrm>
            <a:off x="5150010" y="4955053"/>
            <a:ext cx="51874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aseline="30000" dirty="0">
                <a:solidFill>
                  <a:srgbClr val="00B0F0"/>
                </a:solidFill>
                <a:latin typeface="NimbusRomNo9L-Regu"/>
              </a:rPr>
              <a:t>2</a:t>
            </a:r>
            <a:r>
              <a:rPr lang="en-US" sz="800" b="0" i="0" u="none" strike="noStrike" baseline="0" dirty="0">
                <a:solidFill>
                  <a:srgbClr val="00B0F0"/>
                </a:solidFill>
                <a:latin typeface="NimbusRomNo9L-Regu"/>
              </a:rPr>
              <a:t>https://github.com/eclipse/vorto/tree/development/core-bundles/meta-model.</a:t>
            </a:r>
            <a:endParaRPr lang="en-US" sz="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1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uiExpand="1" build="p"/>
      <p:bldP spid="65" grpId="0" animBg="1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13582b3-d0ec-4024-8287-9a1e59dcf5c8"/>
  <p:tag name="EE4P_LANGUAGE_ID" val="1033"/>
</p:tagLst>
</file>

<file path=ppt/theme/theme1.xml><?xml version="1.0" encoding="utf-8"?>
<a:theme xmlns:a="http://schemas.openxmlformats.org/drawingml/2006/main" name="ISW Englisch Uni Stuttgart">
  <a:themeElements>
    <a:clrScheme name="US Bright Accent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A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prstClr val="black"/>
          </a:solidFill>
        </a:ln>
      </a:spPr>
      <a:bodyPr rot="0" spcFirstLastPara="0" vertOverflow="overflow" horzOverflow="overflow" vert="horz" wrap="none" lIns="0" tIns="114300" rIns="0" bIns="1143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Bef>
            <a:spcPct val="0"/>
          </a:spcBef>
          <a:spcAft>
            <a:spcPct val="0"/>
          </a:spcAft>
          <a:buAutoNum type="arabicPeriod"/>
          <a:defRPr sz="2400" smtClean="0">
            <a:solidFill>
              <a:schemeClr val="tx1">
                <a:lumMod val="100000"/>
              </a:schemeClr>
            </a:solidFill>
            <a:latin typeface="Arial (Headings)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spcCol="28800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SW_EN.potx" id="{226CEBCC-A1E4-43D3-9991-47588204BF96}" vid="{1FE8A132-4CDB-44DD-83C6-FA194575C989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ISW_EN-Folienvorlage</Template>
  <TotalTime>0</TotalTime>
  <Words>3029</Words>
  <Application>Microsoft Office PowerPoint</Application>
  <PresentationFormat>Bildschirmpräsentation (16:10)</PresentationFormat>
  <Paragraphs>582</Paragraphs>
  <Slides>20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8" baseType="lpstr">
      <vt:lpstr>Arial</vt:lpstr>
      <vt:lpstr>Arial (Headings)</vt:lpstr>
      <vt:lpstr>Calibri</vt:lpstr>
      <vt:lpstr>Consolas</vt:lpstr>
      <vt:lpstr>Courier New</vt:lpstr>
      <vt:lpstr>NimbusRomNo9L-Regu</vt:lpstr>
      <vt:lpstr>Wingdings</vt:lpstr>
      <vt:lpstr>ISW Englisch Uni Stuttgart</vt:lpstr>
      <vt:lpstr>Modeling Capabilities of Digital Twin Platforms – Old Wine in New Bottles?</vt:lpstr>
      <vt:lpstr>Motivation</vt:lpstr>
      <vt:lpstr>RQ1: What are the conceptual metamodels used by existing DT platforms?  RQ2: How do they relate to existing modeling concepts and standards?  RQ3: How can existing modeling concepts enable portability?</vt:lpstr>
      <vt:lpstr>Digital Twin Platforms</vt:lpstr>
      <vt:lpstr>Digital Twin Platforms</vt:lpstr>
      <vt:lpstr>Digital Twin Platforms</vt:lpstr>
      <vt:lpstr>RQ1: What are the conceptual metamodels used by existing DT platforms?</vt:lpstr>
      <vt:lpstr>RQ1: What are the conceptual metamodels used by existing DT platforms?</vt:lpstr>
      <vt:lpstr>RQ1: What are the conceptual metamodels used by existing DT platforms?</vt:lpstr>
      <vt:lpstr>RQ1: What are the conceptual metamodels used by existing DT platforms?</vt:lpstr>
      <vt:lpstr>RQ1: What are the conceptual metamodels used by existing DT platforms?</vt:lpstr>
      <vt:lpstr>RQ2: How do they relate to existing modeling concepts and standards?</vt:lpstr>
      <vt:lpstr>RQ2: How do they relate to existing modeling concepts and standards?</vt:lpstr>
      <vt:lpstr>RQ3: How can existing modeling concepts enable portability?</vt:lpstr>
      <vt:lpstr>RQ3: How can existing modeling concepts enable portability?</vt:lpstr>
      <vt:lpstr>RQ3: How can existing modeling concepts enable portability?</vt:lpstr>
      <vt:lpstr>RQ3: How can existing modeling concepts enable portability?</vt:lpstr>
      <vt:lpstr>Old wine in new bottles?</vt:lpstr>
      <vt:lpstr>Summary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2021-02-24T13:18:26Z</dcterms:created>
  <dcterms:modified xsi:type="dcterms:W3CDTF">2022-06-30T17:25:00Z</dcterms:modified>
</cp:coreProperties>
</file>